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5"/>
  </p:notesMasterIdLst>
  <p:handoutMasterIdLst>
    <p:handoutMasterId r:id="rId26"/>
  </p:handoutMasterIdLst>
  <p:sldIdLst>
    <p:sldId id="261" r:id="rId2"/>
    <p:sldId id="263" r:id="rId3"/>
    <p:sldId id="279" r:id="rId4"/>
    <p:sldId id="264" r:id="rId5"/>
    <p:sldId id="265" r:id="rId6"/>
    <p:sldId id="284" r:id="rId7"/>
    <p:sldId id="280" r:id="rId8"/>
    <p:sldId id="266" r:id="rId9"/>
    <p:sldId id="267" r:id="rId10"/>
    <p:sldId id="268" r:id="rId11"/>
    <p:sldId id="269" r:id="rId12"/>
    <p:sldId id="285" r:id="rId13"/>
    <p:sldId id="281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0" autoAdjust="0"/>
    <p:restoredTop sz="96370" autoAdjust="0"/>
  </p:normalViewPr>
  <p:slideViewPr>
    <p:cSldViewPr>
      <p:cViewPr varScale="1">
        <p:scale>
          <a:sx n="106" d="100"/>
          <a:sy n="106" d="100"/>
        </p:scale>
        <p:origin x="15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2017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Date Calculations</a:t>
            </a:r>
          </a:p>
          <a:p>
            <a:r>
              <a:rPr lang="en-US" dirty="0"/>
              <a:t>Calculate Data Using Aggregate Functions</a:t>
            </a:r>
          </a:p>
          <a:p>
            <a:r>
              <a:rPr lang="en-US" dirty="0"/>
              <a:t>Manipulate String Values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Functions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084058"/>
            <a:ext cx="3773333" cy="373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Using a Keyword Outside Its Context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rot="5400000">
            <a:off x="5164076" y="3610450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37014" y="3733800"/>
            <a:ext cx="1724025" cy="685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Keyword used outside its predetermined context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066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/>
          <p:cNvSpPr/>
          <p:nvPr/>
        </p:nvSpPr>
        <p:spPr>
          <a:xfrm>
            <a:off x="525801" y="3659115"/>
            <a:ext cx="8117795" cy="2370210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Rounded Rectangle 149"/>
          <p:cNvSpPr/>
          <p:nvPr/>
        </p:nvSpPr>
        <p:spPr>
          <a:xfrm>
            <a:off x="645843" y="2508290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18" name="Rounded Rectangle 149"/>
          <p:cNvSpPr/>
          <p:nvPr/>
        </p:nvSpPr>
        <p:spPr>
          <a:xfrm>
            <a:off x="720355" y="381334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Output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DISTINCT Keyword</a:t>
            </a:r>
          </a:p>
        </p:txBody>
      </p:sp>
      <p:pic>
        <p:nvPicPr>
          <p:cNvPr id="4" name="Picture 2" descr="C:\Users\Admin\Desktop\ILT\Lesson 3\Topic B\f0859713b_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234" y="2266176"/>
            <a:ext cx="3266666" cy="106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dmin\Desktop\ILT\Lesson 3\Topic B\f0859713b_1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7" y="3876093"/>
            <a:ext cx="1481138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7"/>
          <p:cNvSpPr>
            <a:spLocks/>
          </p:cNvSpPr>
          <p:nvPr/>
        </p:nvSpPr>
        <p:spPr bwMode="auto">
          <a:xfrm>
            <a:off x="4852987" y="3885618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AutoShape 11"/>
          <p:cNvSpPr>
            <a:spLocks/>
          </p:cNvSpPr>
          <p:nvPr/>
        </p:nvSpPr>
        <p:spPr bwMode="auto">
          <a:xfrm rot="16200000">
            <a:off x="5089525" y="1774824"/>
            <a:ext cx="187325" cy="1196977"/>
          </a:xfrm>
          <a:prstGeom prst="rightBrace">
            <a:avLst>
              <a:gd name="adj1" fmla="val 3418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>
            <a:off x="4124325" y="1609725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3267075" y="1304925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DISTINCT keyword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333875" y="1990725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names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195887" y="4723818"/>
            <a:ext cx="2271713" cy="25577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No duplicate rows in the output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16" name="Arrow: Down 15"/>
          <p:cNvSpPr/>
          <p:nvPr/>
        </p:nvSpPr>
        <p:spPr>
          <a:xfrm>
            <a:off x="819389" y="3133900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481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82DCC7-F997-4405-AB70-7E342CF6D516}"/>
              </a:ext>
            </a:extLst>
          </p:cNvPr>
          <p:cNvSpPr/>
          <p:nvPr/>
        </p:nvSpPr>
        <p:spPr>
          <a:xfrm>
            <a:off x="2818374" y="1808171"/>
            <a:ext cx="5944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COUNT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(*)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#_Rows</a:t>
            </a:r>
          </a:p>
          <a:p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COUNT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city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#_Cities</a:t>
            </a:r>
          </a:p>
          <a:p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COUNT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DISTINCT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city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#_Unique_Cities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Customers</a:t>
            </a:r>
            <a:endParaRPr lang="en-US" sz="1400" dirty="0"/>
          </a:p>
        </p:txBody>
      </p:sp>
      <p:sp>
        <p:nvSpPr>
          <p:cNvPr id="15" name="Rectangle: Rounded Corners 14"/>
          <p:cNvSpPr/>
          <p:nvPr/>
        </p:nvSpPr>
        <p:spPr>
          <a:xfrm>
            <a:off x="525801" y="3659115"/>
            <a:ext cx="8117795" cy="2370210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Rounded Rectangle 149"/>
          <p:cNvSpPr/>
          <p:nvPr/>
        </p:nvSpPr>
        <p:spPr>
          <a:xfrm>
            <a:off x="720355" y="1937997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18" name="Rounded Rectangle 149"/>
          <p:cNvSpPr/>
          <p:nvPr/>
        </p:nvSpPr>
        <p:spPr>
          <a:xfrm>
            <a:off x="720355" y="381334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DISTINCT in a COUNT Function</a:t>
            </a: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 flipV="1">
            <a:off x="4496844" y="2480153"/>
            <a:ext cx="325676" cy="40083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531518" y="2750249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DISTINCT keyword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16" name="Arrow: Down 15"/>
          <p:cNvSpPr/>
          <p:nvPr/>
        </p:nvSpPr>
        <p:spPr>
          <a:xfrm>
            <a:off x="819389" y="3133900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6E2C08-ED6A-47B2-BA79-D6BC7C295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797" y="4725946"/>
            <a:ext cx="2276190" cy="400000"/>
          </a:xfrm>
          <a:prstGeom prst="rect">
            <a:avLst/>
          </a:prstGeom>
        </p:spPr>
      </p:pic>
      <p:sp>
        <p:nvSpPr>
          <p:cNvPr id="19" name="Line 13">
            <a:extLst>
              <a:ext uri="{FF2B5EF4-FFF2-40B4-BE49-F238E27FC236}">
                <a16:creationId xmlns:a16="http://schemas.microsoft.com/office/drawing/2014/main" id="{9DE19ACF-1A36-4A56-A419-9B6FD2CD81B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92042" y="4979596"/>
            <a:ext cx="144675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195886" y="4845443"/>
            <a:ext cx="2119313" cy="25577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Each city counted once</a:t>
            </a:r>
          </a:p>
        </p:txBody>
      </p:sp>
    </p:spTree>
    <p:extLst>
      <p:ext uri="{BB962C8B-B14F-4D97-AF65-F5344CB8AC3E}">
        <p14:creationId xmlns:p14="http://schemas.microsoft.com/office/powerpoint/2010/main" val="1518480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Calculating Data Using Aggregate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query to show:</a:t>
            </a:r>
          </a:p>
          <a:p>
            <a:pPr lvl="1"/>
            <a:r>
              <a:rPr lang="en-US" dirty="0"/>
              <a:t>The titles released in 2017</a:t>
            </a:r>
          </a:p>
          <a:p>
            <a:pPr lvl="1"/>
            <a:r>
              <a:rPr lang="en-US" dirty="0"/>
              <a:t>Output to include:</a:t>
            </a:r>
          </a:p>
          <a:p>
            <a:pPr lvl="2"/>
            <a:r>
              <a:rPr lang="en-US" dirty="0"/>
              <a:t>A count of the titles released</a:t>
            </a:r>
          </a:p>
          <a:p>
            <a:pPr lvl="2"/>
            <a:r>
              <a:rPr lang="en-US" dirty="0"/>
              <a:t>The total development cost for all books</a:t>
            </a:r>
          </a:p>
          <a:p>
            <a:pPr lvl="2"/>
            <a:r>
              <a:rPr lang="en-US" dirty="0"/>
              <a:t>The average development cost for a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18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Strings</a:t>
            </a:r>
          </a:p>
        </p:txBody>
      </p:sp>
      <p:pic>
        <p:nvPicPr>
          <p:cNvPr id="4" name="Picture 5" descr="Gr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062" y="2570084"/>
            <a:ext cx="3520000" cy="125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3814763" y="3505521"/>
            <a:ext cx="479425" cy="479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>
            <a:off x="4660899" y="3342009"/>
            <a:ext cx="87312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695062" y="3823417"/>
            <a:ext cx="1381638" cy="672383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Case is ignored during compilation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002025" y="3090974"/>
            <a:ext cx="1627375" cy="46989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String enclosed in single quotes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 flipH="1" flipV="1">
            <a:off x="4540250" y="3493613"/>
            <a:ext cx="479425" cy="479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779962" y="3800796"/>
            <a:ext cx="1670050" cy="69500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Cannot be used in arithmetic calculations</a:t>
            </a:r>
          </a:p>
        </p:txBody>
      </p:sp>
    </p:spTree>
    <p:extLst>
      <p:ext uri="{BB962C8B-B14F-4D97-AF65-F5344CB8AC3E}">
        <p14:creationId xmlns:p14="http://schemas.microsoft.com/office/powerpoint/2010/main" val="620403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/>
          <p:cNvSpPr/>
          <p:nvPr/>
        </p:nvSpPr>
        <p:spPr>
          <a:xfrm>
            <a:off x="529629" y="3469926"/>
            <a:ext cx="8117795" cy="239747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Arrow: Down 16"/>
          <p:cNvSpPr/>
          <p:nvPr/>
        </p:nvSpPr>
        <p:spPr>
          <a:xfrm>
            <a:off x="709334" y="3058902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Rounded Rectangle 149"/>
          <p:cNvSpPr/>
          <p:nvPr/>
        </p:nvSpPr>
        <p:spPr>
          <a:xfrm>
            <a:off x="724183" y="373997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Output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String Functions</a:t>
            </a:r>
          </a:p>
        </p:txBody>
      </p:sp>
      <p:pic>
        <p:nvPicPr>
          <p:cNvPr id="12" name="Content Placeholder 11" descr="Screen Shot 2013-10-24 at 11.12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80" r="-9680"/>
          <a:stretch>
            <a:fillRect/>
          </a:stretch>
        </p:blipFill>
        <p:spPr>
          <a:xfrm>
            <a:off x="2693323" y="3732766"/>
            <a:ext cx="3158098" cy="2049352"/>
          </a:xfrm>
        </p:spPr>
      </p:pic>
      <p:pic>
        <p:nvPicPr>
          <p:cNvPr id="4" name="Picture 2" descr="C:\Users\Admin\Desktop\ILT\Lesson 3\Topic C\f0859713c_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527" y="1881696"/>
            <a:ext cx="5133334" cy="118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7"/>
          <p:cNvSpPr>
            <a:spLocks noChangeShapeType="1"/>
          </p:cNvSpPr>
          <p:nvPr/>
        </p:nvSpPr>
        <p:spPr bwMode="auto">
          <a:xfrm rot="5400000">
            <a:off x="5269089" y="2706188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AutoShape 9"/>
          <p:cNvSpPr>
            <a:spLocks/>
          </p:cNvSpPr>
          <p:nvPr/>
        </p:nvSpPr>
        <p:spPr bwMode="auto">
          <a:xfrm>
            <a:off x="5656103" y="3940141"/>
            <a:ext cx="268357" cy="1775013"/>
          </a:xfrm>
          <a:prstGeom prst="rightBrace">
            <a:avLst>
              <a:gd name="adj1" fmla="val 5057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rot="16200000" flipV="1">
            <a:off x="5954888" y="1924973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5951354" y="4690328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Numeric values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656313" y="2715825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String function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316713" y="1661827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String input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sp>
        <p:nvSpPr>
          <p:cNvPr id="18" name="Rounded Rectangle 149"/>
          <p:cNvSpPr/>
          <p:nvPr/>
        </p:nvSpPr>
        <p:spPr>
          <a:xfrm>
            <a:off x="649671" y="2213227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</p:spTree>
    <p:extLst>
      <p:ext uri="{BB962C8B-B14F-4D97-AF65-F5344CB8AC3E}">
        <p14:creationId xmlns:p14="http://schemas.microsoft.com/office/powerpoint/2010/main" val="2318235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ILT\Lesson 3\Topic C\f0859713c_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20"/>
          <a:stretch/>
        </p:blipFill>
        <p:spPr bwMode="auto">
          <a:xfrm>
            <a:off x="2743200" y="1857686"/>
            <a:ext cx="5040000" cy="97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17"/>
          <p:cNvGrpSpPr>
            <a:grpSpLocks/>
          </p:cNvGrpSpPr>
          <p:nvPr/>
        </p:nvGrpSpPr>
        <p:grpSpPr bwMode="auto">
          <a:xfrm rot="16200000" flipH="1" flipV="1">
            <a:off x="6072464" y="1649501"/>
            <a:ext cx="307172" cy="609600"/>
            <a:chOff x="3351" y="2605"/>
            <a:chExt cx="259" cy="257"/>
          </a:xfrm>
        </p:grpSpPr>
        <p:sp>
          <p:nvSpPr>
            <p:cNvPr id="34" name="Line 18"/>
            <p:cNvSpPr>
              <a:spLocks noChangeShapeType="1"/>
            </p:cNvSpPr>
            <p:nvPr/>
          </p:nvSpPr>
          <p:spPr bwMode="auto">
            <a:xfrm flipV="1">
              <a:off x="3351" y="2605"/>
              <a:ext cx="0" cy="257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8" name="Rectangle: Rounded Corners 27"/>
          <p:cNvSpPr/>
          <p:nvPr/>
        </p:nvSpPr>
        <p:spPr>
          <a:xfrm>
            <a:off x="529629" y="3393726"/>
            <a:ext cx="8117795" cy="239747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2" name="Content Placeholder 21" descr="Screen Shot 2013-10-24 at 11.22.09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168" b="-38168"/>
          <a:stretch>
            <a:fillRect/>
          </a:stretch>
        </p:blipFill>
        <p:spPr>
          <a:xfrm>
            <a:off x="3138488" y="3006932"/>
            <a:ext cx="3757630" cy="2438400"/>
          </a:xfrm>
        </p:spPr>
      </p:pic>
      <p:sp>
        <p:nvSpPr>
          <p:cNvPr id="29" name="Arrow: Down 28"/>
          <p:cNvSpPr/>
          <p:nvPr/>
        </p:nvSpPr>
        <p:spPr>
          <a:xfrm>
            <a:off x="736447" y="2857515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Rounded Rectangle 149"/>
          <p:cNvSpPr/>
          <p:nvPr/>
        </p:nvSpPr>
        <p:spPr>
          <a:xfrm>
            <a:off x="678246" y="3538432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31" name="Rounded Rectangle 149"/>
          <p:cNvSpPr/>
          <p:nvPr/>
        </p:nvSpPr>
        <p:spPr>
          <a:xfrm>
            <a:off x="649671" y="2108480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Case Conversion Functions</a:t>
            </a:r>
          </a:p>
        </p:txBody>
      </p:sp>
      <p:sp>
        <p:nvSpPr>
          <p:cNvPr id="7" name="AutoShape 9"/>
          <p:cNvSpPr>
            <a:spLocks/>
          </p:cNvSpPr>
          <p:nvPr/>
        </p:nvSpPr>
        <p:spPr bwMode="auto">
          <a:xfrm rot="16200000" flipH="1">
            <a:off x="4114800" y="4316623"/>
            <a:ext cx="200025" cy="1390646"/>
          </a:xfrm>
          <a:prstGeom prst="rightBrace">
            <a:avLst>
              <a:gd name="adj1" fmla="val 4761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0" name="Group 17"/>
          <p:cNvGrpSpPr>
            <a:grpSpLocks/>
          </p:cNvGrpSpPr>
          <p:nvPr/>
        </p:nvGrpSpPr>
        <p:grpSpPr bwMode="auto">
          <a:xfrm rot="5400000" flipV="1">
            <a:off x="4663677" y="1649501"/>
            <a:ext cx="307172" cy="609600"/>
            <a:chOff x="3351" y="2605"/>
            <a:chExt cx="259" cy="257"/>
          </a:xfrm>
        </p:grpSpPr>
        <p:sp>
          <p:nvSpPr>
            <p:cNvPr id="11" name="Line 18"/>
            <p:cNvSpPr>
              <a:spLocks noChangeShapeType="1"/>
            </p:cNvSpPr>
            <p:nvPr/>
          </p:nvSpPr>
          <p:spPr bwMode="auto">
            <a:xfrm flipV="1">
              <a:off x="3351" y="2605"/>
              <a:ext cx="0" cy="257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19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4652569" y="1645259"/>
            <a:ext cx="1738175" cy="31082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containing text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074445" y="5105258"/>
            <a:ext cx="1171576" cy="65066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Output of the LOWER function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3686174" y="5105258"/>
            <a:ext cx="1057276" cy="65066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Output of the UPPER function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32" name="AutoShape 9"/>
          <p:cNvSpPr>
            <a:spLocks/>
          </p:cNvSpPr>
          <p:nvPr/>
        </p:nvSpPr>
        <p:spPr bwMode="auto">
          <a:xfrm rot="16200000" flipH="1">
            <a:off x="5560221" y="4485692"/>
            <a:ext cx="200025" cy="1052512"/>
          </a:xfrm>
          <a:prstGeom prst="rightBrace">
            <a:avLst>
              <a:gd name="adj1" fmla="val 4761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169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Leading and Trailing Spaces</a:t>
            </a:r>
          </a:p>
        </p:txBody>
      </p:sp>
      <p:pic>
        <p:nvPicPr>
          <p:cNvPr id="4" name="Picture 14" descr="st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48000"/>
            <a:ext cx="66770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7"/>
          <p:cNvSpPr>
            <a:spLocks/>
          </p:cNvSpPr>
          <p:nvPr/>
        </p:nvSpPr>
        <p:spPr bwMode="auto">
          <a:xfrm rot="5400000" flipH="1">
            <a:off x="4611687" y="-65087"/>
            <a:ext cx="403225" cy="6172200"/>
          </a:xfrm>
          <a:prstGeom prst="rightBrace">
            <a:avLst>
              <a:gd name="adj1" fmla="val 1275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AutoShape 6"/>
          <p:cNvSpPr>
            <a:spLocks/>
          </p:cNvSpPr>
          <p:nvPr/>
        </p:nvSpPr>
        <p:spPr bwMode="auto">
          <a:xfrm rot="5400000">
            <a:off x="7350125" y="3816350"/>
            <a:ext cx="250825" cy="923925"/>
          </a:xfrm>
          <a:prstGeom prst="rightBrace">
            <a:avLst>
              <a:gd name="adj1" fmla="val 3069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AutoShape 12"/>
          <p:cNvSpPr>
            <a:spLocks/>
          </p:cNvSpPr>
          <p:nvPr/>
        </p:nvSpPr>
        <p:spPr bwMode="auto">
          <a:xfrm rot="5400000">
            <a:off x="4673600" y="2273300"/>
            <a:ext cx="304800" cy="4114800"/>
          </a:xfrm>
          <a:prstGeom prst="rightBrace">
            <a:avLst>
              <a:gd name="adj1" fmla="val 1125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AutoShape 15"/>
          <p:cNvSpPr>
            <a:spLocks/>
          </p:cNvSpPr>
          <p:nvPr/>
        </p:nvSpPr>
        <p:spPr bwMode="auto">
          <a:xfrm rot="5400000">
            <a:off x="2016125" y="3829050"/>
            <a:ext cx="250825" cy="923925"/>
          </a:xfrm>
          <a:prstGeom prst="rightBrace">
            <a:avLst>
              <a:gd name="adj1" fmla="val 3069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6629400" y="449580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Trailing space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962400" y="4495800"/>
            <a:ext cx="1724025" cy="5032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Characters stored in the column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581400" y="2209800"/>
            <a:ext cx="2486025" cy="4270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Maximum number of characters that can be stored in a column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295400" y="449580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Leading space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30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/>
          <p:cNvSpPr/>
          <p:nvPr/>
        </p:nvSpPr>
        <p:spPr>
          <a:xfrm>
            <a:off x="529629" y="3253272"/>
            <a:ext cx="8117795" cy="2766528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Trim Functions</a:t>
            </a:r>
          </a:p>
        </p:txBody>
      </p:sp>
      <p:pic>
        <p:nvPicPr>
          <p:cNvPr id="4" name="Picture 2" descr="C:\Users\Admin\Desktop\ILT\Lesson 3\Topic C\f0859713c_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026" y="2051497"/>
            <a:ext cx="6533334" cy="108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dmin\Desktop\ILT\Lesson 3\Topic C\f0859713c_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3423182"/>
            <a:ext cx="195580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8"/>
          <p:cNvSpPr>
            <a:spLocks/>
          </p:cNvSpPr>
          <p:nvPr/>
        </p:nvSpPr>
        <p:spPr bwMode="auto">
          <a:xfrm rot="5400000" flipH="1" flipV="1">
            <a:off x="4479131" y="1569192"/>
            <a:ext cx="152400" cy="1189037"/>
          </a:xfrm>
          <a:prstGeom prst="rightBrace">
            <a:avLst>
              <a:gd name="adj1" fmla="val 45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AutoShape 13"/>
          <p:cNvSpPr>
            <a:spLocks/>
          </p:cNvSpPr>
          <p:nvPr/>
        </p:nvSpPr>
        <p:spPr bwMode="auto">
          <a:xfrm rot="16200000" flipH="1">
            <a:off x="4513262" y="5009095"/>
            <a:ext cx="123825" cy="609600"/>
          </a:xfrm>
          <a:prstGeom prst="rightBrace">
            <a:avLst>
              <a:gd name="adj1" fmla="val 41026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3" name="Group 16"/>
          <p:cNvGrpSpPr>
            <a:grpSpLocks/>
          </p:cNvGrpSpPr>
          <p:nvPr/>
        </p:nvGrpSpPr>
        <p:grpSpPr bwMode="auto">
          <a:xfrm rot="5400000" flipH="1" flipV="1">
            <a:off x="5287169" y="5311513"/>
            <a:ext cx="241300" cy="407988"/>
            <a:chOff x="3353" y="2605"/>
            <a:chExt cx="257" cy="257"/>
          </a:xfrm>
        </p:grpSpPr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9" name="AutoShape 22"/>
          <p:cNvSpPr>
            <a:spLocks/>
          </p:cNvSpPr>
          <p:nvPr/>
        </p:nvSpPr>
        <p:spPr bwMode="auto">
          <a:xfrm rot="16200000" flipH="1">
            <a:off x="5141912" y="5047195"/>
            <a:ext cx="123825" cy="533400"/>
          </a:xfrm>
          <a:prstGeom prst="rightBrace">
            <a:avLst>
              <a:gd name="adj1" fmla="val 35897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4175125" y="5404382"/>
            <a:ext cx="407988" cy="241300"/>
            <a:chOff x="2652" y="3456"/>
            <a:chExt cx="257" cy="152"/>
          </a:xfrm>
        </p:grpSpPr>
        <p:sp>
          <p:nvSpPr>
            <p:cNvPr id="21" name="Line 24"/>
            <p:cNvSpPr>
              <a:spLocks noChangeShapeType="1"/>
            </p:cNvSpPr>
            <p:nvPr/>
          </p:nvSpPr>
          <p:spPr bwMode="auto">
            <a:xfrm rot="5400000" flipH="1">
              <a:off x="2781" y="3475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H="1">
              <a:off x="2903" y="3456"/>
              <a:ext cx="0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3" name="Rounded Rectangle 22"/>
          <p:cNvSpPr/>
          <p:nvPr/>
        </p:nvSpPr>
        <p:spPr>
          <a:xfrm>
            <a:off x="3657600" y="1601808"/>
            <a:ext cx="1820863" cy="45712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Remove blank spaces on the left end of a string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828800" y="5512332"/>
            <a:ext cx="2362201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No space in front of strings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562600" y="5512332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No space after strings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29" name="Arrow: Down 28"/>
          <p:cNvSpPr/>
          <p:nvPr/>
        </p:nvSpPr>
        <p:spPr>
          <a:xfrm>
            <a:off x="736446" y="2814163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Rounded Rectangle 149"/>
          <p:cNvSpPr/>
          <p:nvPr/>
        </p:nvSpPr>
        <p:spPr>
          <a:xfrm>
            <a:off x="678246" y="3596463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31" name="Rounded Rectangle 149"/>
          <p:cNvSpPr/>
          <p:nvPr/>
        </p:nvSpPr>
        <p:spPr>
          <a:xfrm>
            <a:off x="678245" y="2364634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32" name="AutoShape 8"/>
          <p:cNvSpPr>
            <a:spLocks/>
          </p:cNvSpPr>
          <p:nvPr/>
        </p:nvSpPr>
        <p:spPr bwMode="auto">
          <a:xfrm rot="5400000" flipH="1" flipV="1">
            <a:off x="6936581" y="1569192"/>
            <a:ext cx="152400" cy="1189037"/>
          </a:xfrm>
          <a:prstGeom prst="rightBrace">
            <a:avLst>
              <a:gd name="adj1" fmla="val 458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" name="Rounded Rectangle 22"/>
          <p:cNvSpPr/>
          <p:nvPr/>
        </p:nvSpPr>
        <p:spPr>
          <a:xfrm>
            <a:off x="6073378" y="1601808"/>
            <a:ext cx="1851422" cy="45712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Remove blank spaces on the right end of a string</a:t>
            </a:r>
          </a:p>
        </p:txBody>
      </p:sp>
    </p:spTree>
    <p:extLst>
      <p:ext uri="{BB962C8B-B14F-4D97-AF65-F5344CB8AC3E}">
        <p14:creationId xmlns:p14="http://schemas.microsoft.com/office/powerpoint/2010/main" val="4173250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/>
          <p:cNvSpPr/>
          <p:nvPr/>
        </p:nvSpPr>
        <p:spPr>
          <a:xfrm>
            <a:off x="529629" y="3558072"/>
            <a:ext cx="8117795" cy="2461728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3" name="Arrow: Down 22"/>
          <p:cNvSpPr/>
          <p:nvPr/>
        </p:nvSpPr>
        <p:spPr>
          <a:xfrm>
            <a:off x="736446" y="3075328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Rounded Rectangle 149"/>
          <p:cNvSpPr/>
          <p:nvPr/>
        </p:nvSpPr>
        <p:spPr>
          <a:xfrm>
            <a:off x="678246" y="3775999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5" name="Rounded Rectangle 149"/>
          <p:cNvSpPr/>
          <p:nvPr/>
        </p:nvSpPr>
        <p:spPr>
          <a:xfrm>
            <a:off x="678245" y="2205177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SUBSTRING Function</a:t>
            </a:r>
          </a:p>
        </p:txBody>
      </p:sp>
      <p:pic>
        <p:nvPicPr>
          <p:cNvPr id="16" name="Content Placeholder 15" descr="Screen Shot 2013-10-24 at 11.31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67" b="-3467"/>
          <a:stretch>
            <a:fillRect/>
          </a:stretch>
        </p:blipFill>
        <p:spPr>
          <a:xfrm>
            <a:off x="3317233" y="3703727"/>
            <a:ext cx="2590800" cy="1681221"/>
          </a:xfrm>
        </p:spPr>
      </p:pic>
      <p:pic>
        <p:nvPicPr>
          <p:cNvPr id="4" name="Picture 2" descr="C:\Users\Admin\Desktop\ILT\Lesson 3\Topic C\f0859713c_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53365"/>
            <a:ext cx="5706666" cy="134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5499100" y="1733011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rot="5400000" flipH="1" flipV="1">
            <a:off x="6438900" y="192974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899068" y="1411650"/>
            <a:ext cx="1248101" cy="50764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Where to start extracting</a:t>
            </a:r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 flipH="1">
            <a:off x="7179651" y="1733011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Rounded Rectangle 19"/>
          <p:cNvSpPr/>
          <p:nvPr/>
        </p:nvSpPr>
        <p:spPr>
          <a:xfrm>
            <a:off x="7272419" y="1411650"/>
            <a:ext cx="1375005" cy="65059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Number of characters to extract</a:t>
            </a:r>
          </a:p>
        </p:txBody>
      </p:sp>
      <p:sp>
        <p:nvSpPr>
          <p:cNvPr id="30" name="Rounded Rectangle 19"/>
          <p:cNvSpPr/>
          <p:nvPr/>
        </p:nvSpPr>
        <p:spPr>
          <a:xfrm>
            <a:off x="4525717" y="1411650"/>
            <a:ext cx="1248101" cy="50764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Using column as text source</a:t>
            </a:r>
          </a:p>
        </p:txBody>
      </p:sp>
      <p:sp>
        <p:nvSpPr>
          <p:cNvPr id="32" name="Line 15"/>
          <p:cNvSpPr>
            <a:spLocks noChangeShapeType="1"/>
          </p:cNvSpPr>
          <p:nvPr/>
        </p:nvSpPr>
        <p:spPr bwMode="auto">
          <a:xfrm rot="5400000" flipH="1">
            <a:off x="4794056" y="2618128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Rounded Rectangle 19"/>
          <p:cNvSpPr/>
          <p:nvPr/>
        </p:nvSpPr>
        <p:spPr>
          <a:xfrm>
            <a:off x="5091681" y="2693994"/>
            <a:ext cx="1385319" cy="50764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Using literal string as text source</a:t>
            </a:r>
          </a:p>
        </p:txBody>
      </p:sp>
      <p:sp>
        <p:nvSpPr>
          <p:cNvPr id="33" name="Line 7"/>
          <p:cNvSpPr>
            <a:spLocks noChangeShapeType="1"/>
          </p:cNvSpPr>
          <p:nvPr/>
        </p:nvSpPr>
        <p:spPr bwMode="auto">
          <a:xfrm rot="16200000" flipH="1">
            <a:off x="4491497" y="5525441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 rot="16200000" flipH="1">
            <a:off x="5125570" y="5525441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160643" y="554942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Extracted substrings</a:t>
            </a:r>
          </a:p>
        </p:txBody>
      </p:sp>
    </p:spTree>
    <p:extLst>
      <p:ext uri="{BB962C8B-B14F-4D97-AF65-F5344CB8AC3E}">
        <p14:creationId xmlns:p14="http://schemas.microsoft.com/office/powerpoint/2010/main" val="346459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9"/>
          <p:cNvSpPr>
            <a:spLocks noChangeShapeType="1"/>
          </p:cNvSpPr>
          <p:nvPr/>
        </p:nvSpPr>
        <p:spPr bwMode="auto">
          <a:xfrm rot="5400000" flipH="1" flipV="1">
            <a:off x="5112421" y="1586957"/>
            <a:ext cx="0" cy="1601178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rot="5400000" flipH="1" flipV="1">
            <a:off x="5351020" y="2168457"/>
            <a:ext cx="0" cy="1123977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rot="5400000" flipH="1" flipV="1">
            <a:off x="5594230" y="2754565"/>
            <a:ext cx="0" cy="637557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Functions</a:t>
            </a:r>
          </a:p>
        </p:txBody>
      </p:sp>
      <p:pic>
        <p:nvPicPr>
          <p:cNvPr id="4" name="Picture 2" descr="C:\Users\Admin\Desktop\ILT\Lesson 3\Topic A\f0859713a_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7" y="3246761"/>
            <a:ext cx="6080000" cy="98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/>
          <p:cNvSpPr>
            <a:spLocks/>
          </p:cNvSpPr>
          <p:nvPr/>
        </p:nvSpPr>
        <p:spPr bwMode="auto">
          <a:xfrm rot="5400000" flipV="1">
            <a:off x="4171950" y="2528577"/>
            <a:ext cx="180975" cy="2590800"/>
          </a:xfrm>
          <a:prstGeom prst="rightBrace">
            <a:avLst>
              <a:gd name="adj1" fmla="val 4079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rot="5400000" flipH="1">
            <a:off x="3054348" y="3199454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rot="5400000" flipH="1" flipV="1">
            <a:off x="3680360" y="2817222"/>
            <a:ext cx="1061145" cy="20179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AutoShape 12"/>
          <p:cNvSpPr>
            <a:spLocks/>
          </p:cNvSpPr>
          <p:nvPr/>
        </p:nvSpPr>
        <p:spPr bwMode="auto">
          <a:xfrm rot="5400000" flipV="1">
            <a:off x="6280149" y="3471808"/>
            <a:ext cx="152400" cy="688975"/>
          </a:xfrm>
          <a:prstGeom prst="rightBrace">
            <a:avLst>
              <a:gd name="adj1" fmla="val 3767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3303586" y="3965004"/>
            <a:ext cx="1917702" cy="45459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Function with 3 parameters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221288" y="2240462"/>
            <a:ext cx="2079387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What part of the date to add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748753" y="2515100"/>
            <a:ext cx="1109664" cy="43670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Function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sp>
        <p:nvSpPr>
          <p:cNvPr id="18" name="Rounded Rectangle 14"/>
          <p:cNvSpPr/>
          <p:nvPr/>
        </p:nvSpPr>
        <p:spPr>
          <a:xfrm>
            <a:off x="5221288" y="2585874"/>
            <a:ext cx="1471931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How much to add</a:t>
            </a: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rot="5400000" flipH="1" flipV="1">
            <a:off x="4371005" y="3030660"/>
            <a:ext cx="718243" cy="11781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 rot="5400000" flipH="1" flipV="1">
            <a:off x="5053109" y="3226348"/>
            <a:ext cx="375345" cy="69338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Rounded Rectangle 14"/>
          <p:cNvSpPr/>
          <p:nvPr/>
        </p:nvSpPr>
        <p:spPr>
          <a:xfrm>
            <a:off x="5397498" y="2931287"/>
            <a:ext cx="1903178" cy="41595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name (what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date to start with)</a:t>
            </a:r>
          </a:p>
        </p:txBody>
      </p:sp>
      <p:sp>
        <p:nvSpPr>
          <p:cNvPr id="25" name="Rounded Rectangle 13"/>
          <p:cNvSpPr/>
          <p:nvPr/>
        </p:nvSpPr>
        <p:spPr>
          <a:xfrm>
            <a:off x="5397498" y="3965004"/>
            <a:ext cx="1917702" cy="45459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Function with no parameters</a:t>
            </a:r>
          </a:p>
        </p:txBody>
      </p:sp>
    </p:spTree>
    <p:extLst>
      <p:ext uri="{BB962C8B-B14F-4D97-AF65-F5344CB8AC3E}">
        <p14:creationId xmlns:p14="http://schemas.microsoft.com/office/powerpoint/2010/main" val="1247665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466" y="2267827"/>
            <a:ext cx="3373334" cy="400000"/>
          </a:xfrm>
          <a:prstGeom prst="rect">
            <a:avLst/>
          </a:prstGeom>
        </p:spPr>
      </p:pic>
      <p:sp>
        <p:nvSpPr>
          <p:cNvPr id="31" name="Rectangle: Rounded Corners 30"/>
          <p:cNvSpPr/>
          <p:nvPr/>
        </p:nvSpPr>
        <p:spPr>
          <a:xfrm>
            <a:off x="529629" y="3611920"/>
            <a:ext cx="8117795" cy="2255480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Arrow: Down 24"/>
          <p:cNvSpPr/>
          <p:nvPr/>
        </p:nvSpPr>
        <p:spPr>
          <a:xfrm>
            <a:off x="736446" y="3134515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Rounded Rectangle 149"/>
          <p:cNvSpPr/>
          <p:nvPr/>
        </p:nvSpPr>
        <p:spPr>
          <a:xfrm>
            <a:off x="678246" y="383518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7" name="Rounded Rectangle 149"/>
          <p:cNvSpPr/>
          <p:nvPr/>
        </p:nvSpPr>
        <p:spPr>
          <a:xfrm>
            <a:off x="678245" y="2264364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Concatenation</a:t>
            </a:r>
          </a:p>
        </p:txBody>
      </p:sp>
      <p:pic>
        <p:nvPicPr>
          <p:cNvPr id="5" name="Picture 3" descr="C:\Users\Admin\Desktop\ILT\Lesson 3\Topic C\f0859713c_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30" y="3723097"/>
            <a:ext cx="1984375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827309" y="1881290"/>
            <a:ext cx="0" cy="39292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>
          <a:xfrm>
            <a:off x="5653089" y="1881290"/>
            <a:ext cx="0" cy="39292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>
          <a:xfrm>
            <a:off x="4114800" y="1675864"/>
            <a:ext cx="222433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Expressions of same data type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256027" y="2455215"/>
            <a:ext cx="0" cy="39292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Rounded Rectangle 17"/>
          <p:cNvSpPr/>
          <p:nvPr/>
        </p:nvSpPr>
        <p:spPr>
          <a:xfrm>
            <a:off x="4406621" y="2744670"/>
            <a:ext cx="1724025" cy="26035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Concatenation operator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312397" y="4372910"/>
            <a:ext cx="0" cy="228599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>
          <a:xfrm>
            <a:off x="4313427" y="4601686"/>
            <a:ext cx="1295212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Arrow Connector 36"/>
          <p:cNvCxnSpPr/>
          <p:nvPr/>
        </p:nvCxnSpPr>
        <p:spPr>
          <a:xfrm flipH="1">
            <a:off x="4902202" y="4372910"/>
            <a:ext cx="706437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Rounded Rectangle 22"/>
          <p:cNvSpPr/>
          <p:nvPr/>
        </p:nvSpPr>
        <p:spPr>
          <a:xfrm>
            <a:off x="5472120" y="3966509"/>
            <a:ext cx="1649304" cy="1041400"/>
          </a:xfrm>
          <a:prstGeom prst="roundRect">
            <a:avLst>
              <a:gd name="adj" fmla="val 8740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Concatenated strings include trailing spaces that were in lname and fname</a:t>
            </a:r>
          </a:p>
        </p:txBody>
      </p:sp>
    </p:spTree>
    <p:extLst>
      <p:ext uri="{BB962C8B-B14F-4D97-AF65-F5344CB8AC3E}">
        <p14:creationId xmlns:p14="http://schemas.microsoft.com/office/powerpoint/2010/main" val="1964472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2369603"/>
            <a:ext cx="5200000" cy="373334"/>
          </a:xfrm>
          <a:prstGeom prst="rect">
            <a:avLst/>
          </a:prstGeom>
        </p:spPr>
      </p:pic>
      <p:sp>
        <p:nvSpPr>
          <p:cNvPr id="6" name="Rectangle: Rounded Corners 5"/>
          <p:cNvSpPr/>
          <p:nvPr/>
        </p:nvSpPr>
        <p:spPr>
          <a:xfrm>
            <a:off x="529629" y="3432476"/>
            <a:ext cx="8117795" cy="205392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" name="Arrow: Down 6"/>
          <p:cNvSpPr/>
          <p:nvPr/>
        </p:nvSpPr>
        <p:spPr>
          <a:xfrm>
            <a:off x="736446" y="2927460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Rounded Rectangle 149"/>
          <p:cNvSpPr/>
          <p:nvPr/>
        </p:nvSpPr>
        <p:spPr>
          <a:xfrm>
            <a:off x="678246" y="3655742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9" name="Rounded Rectangle 149"/>
          <p:cNvSpPr/>
          <p:nvPr/>
        </p:nvSpPr>
        <p:spPr>
          <a:xfrm>
            <a:off x="678245" y="2358666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Concatenating Column Values and Static Values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764" y="3516042"/>
            <a:ext cx="1742857" cy="180952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4383814" y="3787367"/>
            <a:ext cx="1483586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46" name="Group 45"/>
          <p:cNvGrpSpPr/>
          <p:nvPr/>
        </p:nvGrpSpPr>
        <p:grpSpPr>
          <a:xfrm>
            <a:off x="4995862" y="2612392"/>
            <a:ext cx="1796544" cy="480308"/>
            <a:chOff x="4995862" y="2262892"/>
            <a:chExt cx="1796544" cy="1584947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4995862" y="2262892"/>
              <a:ext cx="10320" cy="158494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2" name="Straight Arrow Connector 41"/>
            <p:cNvCxnSpPr/>
            <p:nvPr/>
          </p:nvCxnSpPr>
          <p:spPr>
            <a:xfrm flipH="1" flipV="1">
              <a:off x="6782086" y="2262892"/>
              <a:ext cx="10320" cy="158494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Arrow Connector 42"/>
            <p:cNvCxnSpPr/>
            <p:nvPr/>
          </p:nvCxnSpPr>
          <p:spPr>
            <a:xfrm flipH="1" flipV="1">
              <a:off x="6019800" y="2262892"/>
              <a:ext cx="10320" cy="158494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cxnSp>
        <p:nvCxnSpPr>
          <p:cNvPr id="48" name="Straight Arrow Connector 47"/>
          <p:cNvCxnSpPr/>
          <p:nvPr/>
        </p:nvCxnSpPr>
        <p:spPr>
          <a:xfrm>
            <a:off x="5867400" y="3207353"/>
            <a:ext cx="0" cy="580014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ounded Rectangle 22"/>
          <p:cNvSpPr/>
          <p:nvPr/>
        </p:nvSpPr>
        <p:spPr>
          <a:xfrm>
            <a:off x="4793608" y="2775286"/>
            <a:ext cx="2178692" cy="586196"/>
          </a:xfrm>
          <a:prstGeom prst="roundRect">
            <a:avLst>
              <a:gd name="adj" fmla="val 8740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Trailing spaces eliminated,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and names separated by comma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988E7C6-D6DF-4700-BB9D-DC318620C47D}"/>
              </a:ext>
            </a:extLst>
          </p:cNvPr>
          <p:cNvCxnSpPr>
            <a:cxnSpLocks/>
          </p:cNvCxnSpPr>
          <p:nvPr/>
        </p:nvCxnSpPr>
        <p:spPr>
          <a:xfrm>
            <a:off x="5135880" y="2020929"/>
            <a:ext cx="0" cy="3163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00C1A1-08E3-4021-8715-3501AFEA1E88}"/>
              </a:ext>
            </a:extLst>
          </p:cNvPr>
          <p:cNvCxnSpPr>
            <a:cxnSpLocks/>
          </p:cNvCxnSpPr>
          <p:nvPr/>
        </p:nvCxnSpPr>
        <p:spPr>
          <a:xfrm>
            <a:off x="6096000" y="2020929"/>
            <a:ext cx="0" cy="3163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BE9356-672F-4FF5-A3A0-725286F13CB2}"/>
              </a:ext>
            </a:extLst>
          </p:cNvPr>
          <p:cNvCxnSpPr>
            <a:cxnSpLocks/>
          </p:cNvCxnSpPr>
          <p:nvPr/>
        </p:nvCxnSpPr>
        <p:spPr>
          <a:xfrm>
            <a:off x="7086600" y="2020929"/>
            <a:ext cx="0" cy="3163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Rounded Rectangle 149">
            <a:extLst>
              <a:ext uri="{FF2B5EF4-FFF2-40B4-BE49-F238E27FC236}">
                <a16:creationId xmlns:a16="http://schemas.microsoft.com/office/drawing/2014/main" id="{19D38317-DDBD-4230-AFE1-315CB41D6345}"/>
              </a:ext>
            </a:extLst>
          </p:cNvPr>
          <p:cNvSpPr/>
          <p:nvPr/>
        </p:nvSpPr>
        <p:spPr>
          <a:xfrm>
            <a:off x="4186311" y="1789663"/>
            <a:ext cx="1156148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Column value</a:t>
            </a:r>
          </a:p>
        </p:txBody>
      </p:sp>
      <p:sp>
        <p:nvSpPr>
          <p:cNvPr id="18" name="Rounded Rectangle 149">
            <a:extLst>
              <a:ext uri="{FF2B5EF4-FFF2-40B4-BE49-F238E27FC236}">
                <a16:creationId xmlns:a16="http://schemas.microsoft.com/office/drawing/2014/main" id="{A63495DF-3828-4908-974E-CF7BE2772F4D}"/>
              </a:ext>
            </a:extLst>
          </p:cNvPr>
          <p:cNvSpPr/>
          <p:nvPr/>
        </p:nvSpPr>
        <p:spPr>
          <a:xfrm>
            <a:off x="5547320" y="1789663"/>
            <a:ext cx="1050600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Static value</a:t>
            </a:r>
          </a:p>
        </p:txBody>
      </p:sp>
      <p:sp>
        <p:nvSpPr>
          <p:cNvPr id="19" name="Rounded Rectangle 149">
            <a:extLst>
              <a:ext uri="{FF2B5EF4-FFF2-40B4-BE49-F238E27FC236}">
                <a16:creationId xmlns:a16="http://schemas.microsoft.com/office/drawing/2014/main" id="{F41038B9-6107-4507-AA32-BD1354E676BF}"/>
              </a:ext>
            </a:extLst>
          </p:cNvPr>
          <p:cNvSpPr/>
          <p:nvPr/>
        </p:nvSpPr>
        <p:spPr>
          <a:xfrm>
            <a:off x="6802781" y="1789663"/>
            <a:ext cx="1156148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Column value</a:t>
            </a:r>
          </a:p>
        </p:txBody>
      </p:sp>
    </p:spTree>
    <p:extLst>
      <p:ext uri="{BB962C8B-B14F-4D97-AF65-F5344CB8AC3E}">
        <p14:creationId xmlns:p14="http://schemas.microsoft.com/office/powerpoint/2010/main" val="247721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Manipulating String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provide a list of customers in a format that can be easily used for addressing envelopes. There will be three columns:</a:t>
            </a:r>
          </a:p>
          <a:p>
            <a:pPr lvl="1"/>
            <a:r>
              <a:rPr lang="en-US" dirty="0"/>
              <a:t>Customer name</a:t>
            </a:r>
          </a:p>
          <a:p>
            <a:pPr lvl="1"/>
            <a:r>
              <a:rPr lang="en-US" dirty="0"/>
              <a:t>Customer's street address</a:t>
            </a:r>
          </a:p>
          <a:p>
            <a:pPr lvl="1"/>
            <a:r>
              <a:rPr lang="en-US" dirty="0"/>
              <a:t>City, state, and ZIP Code on a single line, with city and state separated by commas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36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Mention some instances where you would use string functions. Why would you use them?</a:t>
            </a:r>
          </a:p>
          <a:p>
            <a:r>
              <a:rPr lang="en-US"/>
              <a:t>Which function would you use most often? Why?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Reflective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13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Configuration functions</a:t>
            </a:r>
          </a:p>
          <a:p>
            <a:r>
              <a:rPr lang="en-US" dirty="0"/>
              <a:t>Cursor functions</a:t>
            </a:r>
          </a:p>
          <a:p>
            <a:r>
              <a:rPr lang="en-US" dirty="0"/>
              <a:t>Date and time functions</a:t>
            </a:r>
          </a:p>
          <a:p>
            <a:r>
              <a:rPr lang="en-US" dirty="0"/>
              <a:t>Mathematical functions</a:t>
            </a:r>
          </a:p>
          <a:p>
            <a:r>
              <a:rPr lang="en-US" dirty="0"/>
              <a:t>Metadata functions</a:t>
            </a:r>
          </a:p>
          <a:p>
            <a:r>
              <a:rPr lang="en-US" dirty="0"/>
              <a:t>Security functions</a:t>
            </a:r>
          </a:p>
          <a:p>
            <a:r>
              <a:rPr lang="en-US" dirty="0"/>
              <a:t>String functions</a:t>
            </a:r>
          </a:p>
          <a:p>
            <a:r>
              <a:rPr lang="en-US" dirty="0"/>
              <a:t>System functions</a:t>
            </a:r>
          </a:p>
          <a:p>
            <a:r>
              <a:rPr lang="en-US" dirty="0"/>
              <a:t>System statistical functions</a:t>
            </a:r>
          </a:p>
          <a:p>
            <a:r>
              <a:rPr lang="en-US" dirty="0"/>
              <a:t>Text and image functions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4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/>
          <p:cNvSpPr/>
          <p:nvPr/>
        </p:nvSpPr>
        <p:spPr>
          <a:xfrm>
            <a:off x="492805" y="4027051"/>
            <a:ext cx="8117795" cy="2397474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140" y="4325519"/>
            <a:ext cx="3628571" cy="20095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011" y="2175201"/>
            <a:ext cx="5413334" cy="786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Date Functions</a:t>
            </a:r>
          </a:p>
        </p:txBody>
      </p:sp>
      <p:sp>
        <p:nvSpPr>
          <p:cNvPr id="6" name="AutoShape 7"/>
          <p:cNvSpPr>
            <a:spLocks/>
          </p:cNvSpPr>
          <p:nvPr/>
        </p:nvSpPr>
        <p:spPr bwMode="auto">
          <a:xfrm>
            <a:off x="6347736" y="4508377"/>
            <a:ext cx="228600" cy="1795703"/>
          </a:xfrm>
          <a:prstGeom prst="rightBrace">
            <a:avLst>
              <a:gd name="adj1" fmla="val 7152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6598748" y="5268909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Numeric values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6" name="Line 9"/>
          <p:cNvSpPr>
            <a:spLocks noChangeShapeType="1"/>
          </p:cNvSpPr>
          <p:nvPr/>
        </p:nvSpPr>
        <p:spPr bwMode="auto">
          <a:xfrm rot="5400000" flipH="1" flipV="1">
            <a:off x="5382309" y="818168"/>
            <a:ext cx="0" cy="1644523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Rounded Rectangle 14"/>
          <p:cNvSpPr/>
          <p:nvPr/>
        </p:nvSpPr>
        <p:spPr>
          <a:xfrm>
            <a:off x="5943600" y="1488412"/>
            <a:ext cx="1516284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How much to add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81052" y="1297529"/>
            <a:ext cx="1802973" cy="1061145"/>
            <a:chOff x="3491354" y="1388522"/>
            <a:chExt cx="1802973" cy="1061145"/>
          </a:xfrm>
        </p:grpSpPr>
        <p:sp>
          <p:nvSpPr>
            <p:cNvPr id="18" name="Line 9"/>
            <p:cNvSpPr>
              <a:spLocks noChangeShapeType="1"/>
            </p:cNvSpPr>
            <p:nvPr/>
          </p:nvSpPr>
          <p:spPr bwMode="auto">
            <a:xfrm rot="5400000" flipH="1" flipV="1">
              <a:off x="4493738" y="587934"/>
              <a:ext cx="0" cy="1601178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rot="5400000" flipH="1" flipV="1">
              <a:off x="4975547" y="1755542"/>
              <a:ext cx="0" cy="637557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Line 9"/>
            <p:cNvSpPr>
              <a:spLocks noChangeShapeType="1"/>
            </p:cNvSpPr>
            <p:nvPr/>
          </p:nvSpPr>
          <p:spPr bwMode="auto">
            <a:xfrm rot="5400000" flipH="1" flipV="1">
              <a:off x="3061677" y="1818199"/>
              <a:ext cx="1061145" cy="2017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Line 9"/>
            <p:cNvSpPr>
              <a:spLocks noChangeShapeType="1"/>
            </p:cNvSpPr>
            <p:nvPr/>
          </p:nvSpPr>
          <p:spPr bwMode="auto">
            <a:xfrm rot="5400000" flipH="1" flipV="1">
              <a:off x="3752322" y="2031637"/>
              <a:ext cx="718243" cy="1178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Line 9"/>
            <p:cNvSpPr>
              <a:spLocks noChangeShapeType="1"/>
            </p:cNvSpPr>
            <p:nvPr/>
          </p:nvSpPr>
          <p:spPr bwMode="auto">
            <a:xfrm rot="5400000" flipH="1" flipV="1">
              <a:off x="4434426" y="2227325"/>
              <a:ext cx="375345" cy="69338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5" name="Rounded Rectangle 14"/>
          <p:cNvSpPr/>
          <p:nvPr/>
        </p:nvSpPr>
        <p:spPr>
          <a:xfrm>
            <a:off x="5260933" y="1833825"/>
            <a:ext cx="2198952" cy="43991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Name of column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containing a date</a:t>
            </a:r>
          </a:p>
        </p:txBody>
      </p:sp>
      <p:sp>
        <p:nvSpPr>
          <p:cNvPr id="36" name="AutoShape 7"/>
          <p:cNvSpPr>
            <a:spLocks/>
          </p:cNvSpPr>
          <p:nvPr/>
        </p:nvSpPr>
        <p:spPr bwMode="auto">
          <a:xfrm flipH="1">
            <a:off x="4810019" y="4508377"/>
            <a:ext cx="228600" cy="1795703"/>
          </a:xfrm>
          <a:prstGeom prst="rightBrace">
            <a:avLst>
              <a:gd name="adj1" fmla="val 7152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746032" y="5268909"/>
            <a:ext cx="2063988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Date and time values</a:t>
            </a:r>
          </a:p>
        </p:txBody>
      </p:sp>
      <p:sp>
        <p:nvSpPr>
          <p:cNvPr id="39" name="Line 9"/>
          <p:cNvSpPr>
            <a:spLocks noChangeShapeType="1"/>
          </p:cNvSpPr>
          <p:nvPr/>
        </p:nvSpPr>
        <p:spPr bwMode="auto">
          <a:xfrm rot="16200000" flipH="1">
            <a:off x="5619321" y="2661982"/>
            <a:ext cx="0" cy="1689830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Line 9"/>
          <p:cNvSpPr>
            <a:spLocks noChangeShapeType="1"/>
          </p:cNvSpPr>
          <p:nvPr/>
        </p:nvSpPr>
        <p:spPr bwMode="auto">
          <a:xfrm rot="16200000" flipH="1">
            <a:off x="5327213" y="2683377"/>
            <a:ext cx="0" cy="2314285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Line 9"/>
          <p:cNvSpPr>
            <a:spLocks noChangeShapeType="1"/>
          </p:cNvSpPr>
          <p:nvPr/>
        </p:nvSpPr>
        <p:spPr bwMode="auto">
          <a:xfrm rot="16200000" flipH="1">
            <a:off x="6141269" y="2811634"/>
            <a:ext cx="0" cy="686179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Line 9"/>
          <p:cNvSpPr>
            <a:spLocks noChangeShapeType="1"/>
          </p:cNvSpPr>
          <p:nvPr/>
        </p:nvSpPr>
        <p:spPr bwMode="auto">
          <a:xfrm rot="16200000" flipH="1">
            <a:off x="3538599" y="3209053"/>
            <a:ext cx="1061145" cy="20179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Line 9"/>
          <p:cNvSpPr>
            <a:spLocks noChangeShapeType="1"/>
          </p:cNvSpPr>
          <p:nvPr/>
        </p:nvSpPr>
        <p:spPr bwMode="auto">
          <a:xfrm rot="16200000" flipH="1">
            <a:off x="4356378" y="3079593"/>
            <a:ext cx="718243" cy="11781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Line 9"/>
          <p:cNvSpPr>
            <a:spLocks noChangeShapeType="1"/>
          </p:cNvSpPr>
          <p:nvPr/>
        </p:nvSpPr>
        <p:spPr bwMode="auto">
          <a:xfrm rot="16200000" flipH="1">
            <a:off x="5575836" y="2932381"/>
            <a:ext cx="375345" cy="69338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Rounded Rectangle 14"/>
          <p:cNvSpPr/>
          <p:nvPr/>
        </p:nvSpPr>
        <p:spPr>
          <a:xfrm>
            <a:off x="5260933" y="1143000"/>
            <a:ext cx="2198952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What part of the date to add</a:t>
            </a:r>
          </a:p>
        </p:txBody>
      </p:sp>
      <p:sp>
        <p:nvSpPr>
          <p:cNvPr id="46" name="Rounded Rectangle 14"/>
          <p:cNvSpPr/>
          <p:nvPr/>
        </p:nvSpPr>
        <p:spPr>
          <a:xfrm>
            <a:off x="4977128" y="3345604"/>
            <a:ext cx="2482758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Name of column containing a date</a:t>
            </a:r>
          </a:p>
        </p:txBody>
      </p:sp>
      <p:sp>
        <p:nvSpPr>
          <p:cNvPr id="47" name="Rounded Rectangle 14"/>
          <p:cNvSpPr/>
          <p:nvPr/>
        </p:nvSpPr>
        <p:spPr>
          <a:xfrm>
            <a:off x="4977128" y="3691017"/>
            <a:ext cx="2482758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What part of the date to compare</a:t>
            </a:r>
          </a:p>
        </p:txBody>
      </p:sp>
      <p:sp>
        <p:nvSpPr>
          <p:cNvPr id="48" name="Rounded Rectangle 14"/>
          <p:cNvSpPr/>
          <p:nvPr/>
        </p:nvSpPr>
        <p:spPr>
          <a:xfrm>
            <a:off x="6019800" y="3000192"/>
            <a:ext cx="144008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Date literal string</a:t>
            </a:r>
          </a:p>
        </p:txBody>
      </p:sp>
      <p:sp>
        <p:nvSpPr>
          <p:cNvPr id="49" name="Arrow: Down 48"/>
          <p:cNvSpPr/>
          <p:nvPr/>
        </p:nvSpPr>
        <p:spPr>
          <a:xfrm>
            <a:off x="765323" y="3616027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1" name="Rounded Rectangle 149"/>
          <p:cNvSpPr/>
          <p:nvPr/>
        </p:nvSpPr>
        <p:spPr>
          <a:xfrm>
            <a:off x="612847" y="2175201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50" name="Rounded Rectangle 149"/>
          <p:cNvSpPr/>
          <p:nvPr/>
        </p:nvSpPr>
        <p:spPr>
          <a:xfrm>
            <a:off x="687359" y="4322881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970477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Date and Time Data Types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04BB24-EDBA-413A-AADE-CCEAD296F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010975"/>
            <a:ext cx="6531966" cy="33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023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088B5F6-5738-4FEB-BFAE-21821660C8A4}"/>
              </a:ext>
            </a:extLst>
          </p:cNvPr>
          <p:cNvSpPr/>
          <p:nvPr/>
        </p:nvSpPr>
        <p:spPr>
          <a:xfrm>
            <a:off x="381000" y="3642177"/>
            <a:ext cx="8117795" cy="1579586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3A6F64BC-6B17-4C53-A99C-7C375016BB12}"/>
              </a:ext>
            </a:extLst>
          </p:cNvPr>
          <p:cNvSpPr/>
          <p:nvPr/>
        </p:nvSpPr>
        <p:spPr>
          <a:xfrm>
            <a:off x="653518" y="3293111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Rounded Rectangle 149">
            <a:extLst>
              <a:ext uri="{FF2B5EF4-FFF2-40B4-BE49-F238E27FC236}">
                <a16:creationId xmlns:a16="http://schemas.microsoft.com/office/drawing/2014/main" id="{744415C0-FD65-435B-87A5-4E5DC7B33806}"/>
              </a:ext>
            </a:extLst>
          </p:cNvPr>
          <p:cNvSpPr/>
          <p:nvPr/>
        </p:nvSpPr>
        <p:spPr>
          <a:xfrm>
            <a:off x="501042" y="1852285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9" name="Rounded Rectangle 149">
            <a:extLst>
              <a:ext uri="{FF2B5EF4-FFF2-40B4-BE49-F238E27FC236}">
                <a16:creationId xmlns:a16="http://schemas.microsoft.com/office/drawing/2014/main" id="{B67C158C-F316-44BD-9544-2F797ACDE3F5}"/>
              </a:ext>
            </a:extLst>
          </p:cNvPr>
          <p:cNvSpPr/>
          <p:nvPr/>
        </p:nvSpPr>
        <p:spPr>
          <a:xfrm>
            <a:off x="575554" y="3999965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Output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F7D69-F841-40AA-8BF0-02BB9FB67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F1E44-1048-478E-83C7-51E07C03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4B1FD7-27AA-4CD7-B04F-EB555B4A884D}"/>
              </a:ext>
            </a:extLst>
          </p:cNvPr>
          <p:cNvSpPr/>
          <p:nvPr/>
        </p:nvSpPr>
        <p:spPr>
          <a:xfrm>
            <a:off x="2009400" y="2432792"/>
            <a:ext cx="6934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partnum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bktitle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pubdate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DATEDIFF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year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pubdate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nsolas" panose="020B0609020204030204" pitchFamily="49" charset="0"/>
              </a:rPr>
              <a:t>GETDATE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())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Titles</a:t>
            </a:r>
            <a:endParaRPr lang="en-US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79999F-4B8A-4FEF-81E5-1F142DAAB8AB}"/>
              </a:ext>
            </a:extLst>
          </p:cNvPr>
          <p:cNvCxnSpPr>
            <a:cxnSpLocks/>
          </p:cNvCxnSpPr>
          <p:nvPr/>
        </p:nvCxnSpPr>
        <p:spPr>
          <a:xfrm flipV="1">
            <a:off x="8185937" y="1999344"/>
            <a:ext cx="0" cy="472353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ounded Rectangle 14">
            <a:extLst>
              <a:ext uri="{FF2B5EF4-FFF2-40B4-BE49-F238E27FC236}">
                <a16:creationId xmlns:a16="http://schemas.microsoft.com/office/drawing/2014/main" id="{7E974E8E-0064-4D38-86E2-83C85196D941}"/>
              </a:ext>
            </a:extLst>
          </p:cNvPr>
          <p:cNvSpPr/>
          <p:nvPr/>
        </p:nvSpPr>
        <p:spPr>
          <a:xfrm>
            <a:off x="6175228" y="1702015"/>
            <a:ext cx="2571092" cy="62854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GETDATE( ) function providing an input argument to the DATEDIFF( ) function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E763527-0E42-4F7C-B906-5BE14112AD86}"/>
              </a:ext>
            </a:extLst>
          </p:cNvPr>
          <p:cNvCxnSpPr>
            <a:cxnSpLocks/>
          </p:cNvCxnSpPr>
          <p:nvPr/>
        </p:nvCxnSpPr>
        <p:spPr>
          <a:xfrm flipV="1">
            <a:off x="7104819" y="2933215"/>
            <a:ext cx="0" cy="1029375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AutoShape 7">
            <a:extLst>
              <a:ext uri="{FF2B5EF4-FFF2-40B4-BE49-F238E27FC236}">
                <a16:creationId xmlns:a16="http://schemas.microsoft.com/office/drawing/2014/main" id="{81C1FEF8-4E08-49CB-B564-2431D4A91E51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7006572" y="1211524"/>
            <a:ext cx="188020" cy="3260159"/>
          </a:xfrm>
          <a:prstGeom prst="rightBrace">
            <a:avLst>
              <a:gd name="adj1" fmla="val 58019"/>
              <a:gd name="adj2" fmla="val 50000"/>
            </a:avLst>
          </a:prstGeom>
          <a:noFill/>
          <a:ln w="254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C2C144E-BF51-4BF3-B7E8-1898BE94D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253" y="3960761"/>
            <a:ext cx="5622684" cy="1678039"/>
          </a:xfrm>
          <a:prstGeom prst="rect">
            <a:avLst/>
          </a:prstGeom>
        </p:spPr>
      </p:pic>
      <p:sp>
        <p:nvSpPr>
          <p:cNvPr id="30" name="Rounded Rectangle 14">
            <a:extLst>
              <a:ext uri="{FF2B5EF4-FFF2-40B4-BE49-F238E27FC236}">
                <a16:creationId xmlns:a16="http://schemas.microsoft.com/office/drawing/2014/main" id="{589467E3-519C-464F-96FA-2403D389B97A}"/>
              </a:ext>
            </a:extLst>
          </p:cNvPr>
          <p:cNvSpPr/>
          <p:nvPr/>
        </p:nvSpPr>
        <p:spPr>
          <a:xfrm>
            <a:off x="7246208" y="4310267"/>
            <a:ext cx="1492967" cy="1240851"/>
          </a:xfrm>
          <a:prstGeom prst="roundRect">
            <a:avLst>
              <a:gd name="adj" fmla="val 7784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b="1" dirty="0">
                <a:solidFill>
                  <a:schemeClr val="tx1"/>
                </a:solidFill>
              </a:rPr>
              <a:t>How many years since the book was published, based on current year provided by GETDATE( )</a:t>
            </a:r>
          </a:p>
        </p:txBody>
      </p:sp>
    </p:spTree>
    <p:extLst>
      <p:ext uri="{BB962C8B-B14F-4D97-AF65-F5344CB8AC3E}">
        <p14:creationId xmlns:p14="http://schemas.microsoft.com/office/powerpoint/2010/main" val="3026847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Performing Date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in the “Obsolete_Titles” table.</a:t>
            </a:r>
          </a:p>
          <a:p>
            <a:r>
              <a:rPr lang="en-US" dirty="0"/>
              <a:t>Produce a list of books that were released between 1994 and 2003.</a:t>
            </a:r>
          </a:p>
          <a:p>
            <a:r>
              <a:rPr lang="en-US" dirty="0"/>
              <a:t>Show the exact year released, and the age of each book.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3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/>
          <p:cNvSpPr/>
          <p:nvPr/>
        </p:nvSpPr>
        <p:spPr>
          <a:xfrm>
            <a:off x="492805" y="4057974"/>
            <a:ext cx="8117795" cy="1615282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Aggregate Functions</a:t>
            </a:r>
          </a:p>
        </p:txBody>
      </p:sp>
      <p:pic>
        <p:nvPicPr>
          <p:cNvPr id="4" name="Picture 3" descr="C:\Users\Admin\Desktop\ILT\Lesson 3\Topic B\f0859713b_0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777" y="2499357"/>
            <a:ext cx="5226666" cy="101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Users\Admin\Desktop\ILT\Lesson 3\Topic B\f0859713b_0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60" y="4332973"/>
            <a:ext cx="1826667" cy="52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9"/>
          <p:cNvGrpSpPr>
            <a:grpSpLocks/>
          </p:cNvGrpSpPr>
          <p:nvPr/>
        </p:nvGrpSpPr>
        <p:grpSpPr bwMode="auto">
          <a:xfrm rot="16200000" flipV="1">
            <a:off x="5529539" y="2898297"/>
            <a:ext cx="333375" cy="393700"/>
            <a:chOff x="3353" y="2605"/>
            <a:chExt cx="257" cy="257"/>
          </a:xfrm>
        </p:grpSpPr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 rot="5400000" flipH="1" flipV="1">
            <a:off x="4330184" y="2518718"/>
            <a:ext cx="322262" cy="1143000"/>
            <a:chOff x="3353" y="2605"/>
            <a:chExt cx="257" cy="257"/>
          </a:xfrm>
        </p:grpSpPr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5" name="Line 20"/>
          <p:cNvSpPr>
            <a:spLocks noChangeShapeType="1"/>
          </p:cNvSpPr>
          <p:nvPr/>
        </p:nvSpPr>
        <p:spPr bwMode="auto">
          <a:xfrm rot="10800000" flipH="1">
            <a:off x="4610128" y="4727858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auto">
          <a:xfrm>
            <a:off x="4432577" y="4842158"/>
            <a:ext cx="0" cy="333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auto">
          <a:xfrm flipH="1">
            <a:off x="3854478" y="4845333"/>
            <a:ext cx="0" cy="322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>
            <a:off x="4261501" y="2463799"/>
            <a:ext cx="0" cy="266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Line 29"/>
          <p:cNvSpPr>
            <a:spLocks noChangeShapeType="1"/>
          </p:cNvSpPr>
          <p:nvPr/>
        </p:nvSpPr>
        <p:spPr bwMode="auto">
          <a:xfrm>
            <a:off x="3674873" y="1965960"/>
            <a:ext cx="0" cy="77406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404815" y="1828800"/>
            <a:ext cx="1209282" cy="2743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Function name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944000" y="2193117"/>
            <a:ext cx="1450601" cy="2743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Reference to values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138954" y="3106768"/>
            <a:ext cx="1533525" cy="2743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Aggregate functions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194078" y="5132670"/>
            <a:ext cx="1724025" cy="2743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Summary values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022878" y="4599270"/>
            <a:ext cx="1724025" cy="2743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Single row output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sp>
        <p:nvSpPr>
          <p:cNvPr id="28" name="Arrow: Down 27"/>
          <p:cNvSpPr/>
          <p:nvPr/>
        </p:nvSpPr>
        <p:spPr>
          <a:xfrm>
            <a:off x="745560" y="3546508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Rounded Rectangle 149"/>
          <p:cNvSpPr/>
          <p:nvPr/>
        </p:nvSpPr>
        <p:spPr>
          <a:xfrm>
            <a:off x="684935" y="2792603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30" name="Rounded Rectangle 149"/>
          <p:cNvSpPr/>
          <p:nvPr/>
        </p:nvSpPr>
        <p:spPr>
          <a:xfrm>
            <a:off x="687359" y="4212205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2010187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ILT\Lesson 3\Topic B\f0859713b_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534" y="3042199"/>
            <a:ext cx="3546666" cy="9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1"/>
          <p:cNvSpPr>
            <a:spLocks noChangeShapeType="1"/>
          </p:cNvSpPr>
          <p:nvPr/>
        </p:nvSpPr>
        <p:spPr bwMode="auto">
          <a:xfrm rot="16200000" flipV="1">
            <a:off x="3500679" y="2930677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923740" y="2282979"/>
            <a:ext cx="1724025" cy="53617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Word reserved for retrieving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Keywords</a:t>
            </a: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rot="5400000">
            <a:off x="3500680" y="3924301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899228" y="4046129"/>
            <a:ext cx="1724025" cy="52587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Word reserved for entering table name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834743" y="3185069"/>
            <a:ext cx="1371600" cy="49514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Keywords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displayed in color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353668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.potx" id="{1634A45C-5750-4E3F-A25C-318804E070B5}" vid="{9F6FB999-A07A-4A31-A413-C621A02B4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3_1</Template>
  <TotalTime>908</TotalTime>
  <Words>620</Words>
  <Application>Microsoft Office PowerPoint</Application>
  <PresentationFormat>On-screen Show (4:3)</PresentationFormat>
  <Paragraphs>161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Consolas</vt:lpstr>
      <vt:lpstr>Myriad Pro</vt:lpstr>
      <vt:lpstr>LO Choice</vt:lpstr>
      <vt:lpstr>Working with Functions</vt:lpstr>
      <vt:lpstr>Functions</vt:lpstr>
      <vt:lpstr>Types of Functions</vt:lpstr>
      <vt:lpstr>Date Functions</vt:lpstr>
      <vt:lpstr>Date and Time Data Types</vt:lpstr>
      <vt:lpstr>Nested Functions</vt:lpstr>
      <vt:lpstr>Activity: Performing Date Calculations</vt:lpstr>
      <vt:lpstr>Aggregate Functions</vt:lpstr>
      <vt:lpstr>Keywords</vt:lpstr>
      <vt:lpstr>Using a Keyword Outside Its Context</vt:lpstr>
      <vt:lpstr>The DISTINCT Keyword</vt:lpstr>
      <vt:lpstr>DISTINCT in a COUNT Function</vt:lpstr>
      <vt:lpstr>Activity: Calculating Data Using Aggregate Functions</vt:lpstr>
      <vt:lpstr>Strings</vt:lpstr>
      <vt:lpstr>String Functions</vt:lpstr>
      <vt:lpstr>Case Conversion Functions</vt:lpstr>
      <vt:lpstr>Leading and Trailing Spaces</vt:lpstr>
      <vt:lpstr>The Trim Functions</vt:lpstr>
      <vt:lpstr>The SUBSTRING Function</vt:lpstr>
      <vt:lpstr>Concatenation</vt:lpstr>
      <vt:lpstr>Concatenating Column Values and Static Values</vt:lpstr>
      <vt:lpstr>Activity: Manipulating String Values</vt:lpstr>
      <vt:lpstr>Reflective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Functions</dc:title>
  <dc:creator>Brian S. Wilson</dc:creator>
  <cp:lastModifiedBy>Tricia Murphy</cp:lastModifiedBy>
  <cp:revision>63</cp:revision>
  <dcterms:created xsi:type="dcterms:W3CDTF">2017-08-25T21:01:40Z</dcterms:created>
  <dcterms:modified xsi:type="dcterms:W3CDTF">2017-11-16T19:57:54Z</dcterms:modified>
</cp:coreProperties>
</file>