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98" r:id="rId1"/>
  </p:sldMasterIdLst>
  <p:notesMasterIdLst>
    <p:notesMasterId r:id="rId30"/>
  </p:notesMasterIdLst>
  <p:handoutMasterIdLst>
    <p:handoutMasterId r:id="rId31"/>
  </p:handoutMasterIdLst>
  <p:sldIdLst>
    <p:sldId id="262" r:id="rId2"/>
    <p:sldId id="263" r:id="rId3"/>
    <p:sldId id="264" r:id="rId4"/>
    <p:sldId id="265" r:id="rId5"/>
    <p:sldId id="266" r:id="rId6"/>
    <p:sldId id="286" r:id="rId7"/>
    <p:sldId id="287" r:id="rId8"/>
    <p:sldId id="289" r:id="rId9"/>
    <p:sldId id="300" r:id="rId10"/>
    <p:sldId id="299" r:id="rId11"/>
    <p:sldId id="268" r:id="rId12"/>
    <p:sldId id="290" r:id="rId13"/>
    <p:sldId id="301" r:id="rId14"/>
    <p:sldId id="303" r:id="rId15"/>
    <p:sldId id="302" r:id="rId16"/>
    <p:sldId id="269" r:id="rId17"/>
    <p:sldId id="291" r:id="rId18"/>
    <p:sldId id="273" r:id="rId19"/>
    <p:sldId id="293" r:id="rId20"/>
    <p:sldId id="292" r:id="rId21"/>
    <p:sldId id="294" r:id="rId22"/>
    <p:sldId id="295" r:id="rId23"/>
    <p:sldId id="274" r:id="rId24"/>
    <p:sldId id="296" r:id="rId25"/>
    <p:sldId id="276" r:id="rId26"/>
    <p:sldId id="297" r:id="rId27"/>
    <p:sldId id="298" r:id="rId28"/>
    <p:sldId id="260"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BB16"/>
    <a:srgbClr val="1B3764"/>
    <a:srgbClr val="009DDC"/>
    <a:srgbClr val="0000FF"/>
    <a:srgbClr val="514AC4"/>
    <a:srgbClr val="D9D9D9"/>
    <a:srgbClr val="A3C6FE"/>
    <a:srgbClr val="95B0F4"/>
    <a:srgbClr val="595959"/>
    <a:srgbClr val="66799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34" autoAdjust="0"/>
    <p:restoredTop sz="94731" autoAdjust="0"/>
  </p:normalViewPr>
  <p:slideViewPr>
    <p:cSldViewPr>
      <p:cViewPr varScale="1">
        <p:scale>
          <a:sx n="105" d="100"/>
          <a:sy n="105" d="100"/>
        </p:scale>
        <p:origin x="1698" y="90"/>
      </p:cViewPr>
      <p:guideLst>
        <p:guide orient="horz" pos="2160"/>
        <p:guide pos="2880"/>
      </p:guideLst>
    </p:cSldViewPr>
  </p:slideViewPr>
  <p:notesTextViewPr>
    <p:cViewPr>
      <p:scale>
        <a:sx n="3" d="2"/>
        <a:sy n="3" d="2"/>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F75AEF-6AF8-074D-A4DB-F71FD6F9C37D}" type="datetimeFigureOut">
              <a:rPr lang="en-US" smtClean="0"/>
              <a:t>11/16/2017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5D9A6D-5233-6641-90BA-8328590F05DD}" type="slidenum">
              <a:rPr lang="en-US" smtClean="0"/>
              <a:t>‹#›</a:t>
            </a:fld>
            <a:endParaRPr lang="en-US" dirty="0"/>
          </a:p>
        </p:txBody>
      </p:sp>
    </p:spTree>
    <p:extLst>
      <p:ext uri="{BB962C8B-B14F-4D97-AF65-F5344CB8AC3E}">
        <p14:creationId xmlns:p14="http://schemas.microsoft.com/office/powerpoint/2010/main" val="538546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AE85D-3A3F-7B46-A18E-DF160D9D2CC7}" type="datetimeFigureOut">
              <a:rPr lang="en-US" smtClean="0"/>
              <a:t>11/16/2017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DA35F-9E58-5D40-92C1-D8C7631003B0}" type="slidenum">
              <a:rPr lang="en-US" smtClean="0"/>
              <a:t>‹#›</a:t>
            </a:fld>
            <a:endParaRPr lang="en-US" dirty="0"/>
          </a:p>
        </p:txBody>
      </p:sp>
    </p:spTree>
    <p:extLst>
      <p:ext uri="{BB962C8B-B14F-4D97-AF65-F5344CB8AC3E}">
        <p14:creationId xmlns:p14="http://schemas.microsoft.com/office/powerpoint/2010/main" val="26903101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eaLnBrk="0" hangingPunct="0">
              <a:defRPr>
                <a:solidFill>
                  <a:schemeClr val="tx1"/>
                </a:solidFill>
                <a:latin typeface="Arial" charset="0"/>
              </a:defRPr>
            </a:lvl1pPr>
            <a:lvl2pPr marL="742950" indent="-285750" defTabSz="939800" eaLnBrk="0" hangingPunct="0">
              <a:defRPr>
                <a:solidFill>
                  <a:schemeClr val="tx1"/>
                </a:solidFill>
                <a:latin typeface="Arial" charset="0"/>
              </a:defRPr>
            </a:lvl2pPr>
            <a:lvl3pPr marL="1143000" indent="-228600" defTabSz="939800" eaLnBrk="0" hangingPunct="0">
              <a:defRPr>
                <a:solidFill>
                  <a:schemeClr val="tx1"/>
                </a:solidFill>
                <a:latin typeface="Arial" charset="0"/>
              </a:defRPr>
            </a:lvl3pPr>
            <a:lvl4pPr marL="1600200" indent="-228600" defTabSz="939800" eaLnBrk="0" hangingPunct="0">
              <a:defRPr>
                <a:solidFill>
                  <a:schemeClr val="tx1"/>
                </a:solidFill>
                <a:latin typeface="Arial" charset="0"/>
              </a:defRPr>
            </a:lvl4pPr>
            <a:lvl5pPr marL="2057400" indent="-228600" defTabSz="939800" eaLnBrk="0" hangingPunct="0">
              <a:defRPr>
                <a:solidFill>
                  <a:schemeClr val="tx1"/>
                </a:solidFill>
                <a:latin typeface="Arial" charset="0"/>
              </a:defRPr>
            </a:lvl5pPr>
            <a:lvl6pPr marL="2514600" indent="-228600" defTabSz="939800" eaLnBrk="0" fontAlgn="base" hangingPunct="0">
              <a:spcBef>
                <a:spcPct val="0"/>
              </a:spcBef>
              <a:spcAft>
                <a:spcPct val="0"/>
              </a:spcAft>
              <a:defRPr>
                <a:solidFill>
                  <a:schemeClr val="tx1"/>
                </a:solidFill>
                <a:latin typeface="Arial" charset="0"/>
              </a:defRPr>
            </a:lvl6pPr>
            <a:lvl7pPr marL="2971800" indent="-228600" defTabSz="939800" eaLnBrk="0" fontAlgn="base" hangingPunct="0">
              <a:spcBef>
                <a:spcPct val="0"/>
              </a:spcBef>
              <a:spcAft>
                <a:spcPct val="0"/>
              </a:spcAft>
              <a:defRPr>
                <a:solidFill>
                  <a:schemeClr val="tx1"/>
                </a:solidFill>
                <a:latin typeface="Arial" charset="0"/>
              </a:defRPr>
            </a:lvl7pPr>
            <a:lvl8pPr marL="3429000" indent="-228600" defTabSz="939800" eaLnBrk="0" fontAlgn="base" hangingPunct="0">
              <a:spcBef>
                <a:spcPct val="0"/>
              </a:spcBef>
              <a:spcAft>
                <a:spcPct val="0"/>
              </a:spcAft>
              <a:defRPr>
                <a:solidFill>
                  <a:schemeClr val="tx1"/>
                </a:solidFill>
                <a:latin typeface="Arial" charset="0"/>
              </a:defRPr>
            </a:lvl8pPr>
            <a:lvl9pPr marL="3886200" indent="-228600" defTabSz="939800" eaLnBrk="0" fontAlgn="base" hangingPunct="0">
              <a:spcBef>
                <a:spcPct val="0"/>
              </a:spcBef>
              <a:spcAft>
                <a:spcPct val="0"/>
              </a:spcAft>
              <a:defRPr>
                <a:solidFill>
                  <a:schemeClr val="tx1"/>
                </a:solidFill>
                <a:latin typeface="Arial" charset="0"/>
              </a:defRPr>
            </a:lvl9pPr>
          </a:lstStyle>
          <a:p>
            <a:pPr eaLnBrk="1" hangingPunct="1"/>
            <a:fld id="{6B3E20F2-5943-4543-A605-8B0E470F3A20}" type="slidenum">
              <a:rPr lang="en-US" smtClean="0"/>
              <a:pPr eaLnBrk="1" hangingPunct="1"/>
              <a:t>1</a:t>
            </a:fld>
            <a:endParaRPr lang="en-US" dirty="0"/>
          </a:p>
        </p:txBody>
      </p:sp>
      <p:sp>
        <p:nvSpPr>
          <p:cNvPr id="20483" name="Rectangle 2"/>
          <p:cNvSpPr>
            <a:spLocks noGrp="1" noRot="1" noChangeAspect="1" noChangeArrowheads="1" noTextEdit="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Tree>
    <p:extLst>
      <p:ext uri="{BB962C8B-B14F-4D97-AF65-F5344CB8AC3E}">
        <p14:creationId xmlns:p14="http://schemas.microsoft.com/office/powerpoint/2010/main" val="21591329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urse/Lesson Outline">
    <p:spTree>
      <p:nvGrpSpPr>
        <p:cNvPr id="1" name=""/>
        <p:cNvGrpSpPr/>
        <p:nvPr/>
      </p:nvGrpSpPr>
      <p:grpSpPr>
        <a:xfrm>
          <a:off x="0" y="0"/>
          <a:ext cx="0" cy="0"/>
          <a:chOff x="0" y="0"/>
          <a:chExt cx="0" cy="0"/>
        </a:xfrm>
      </p:grpSpPr>
      <p:pic>
        <p:nvPicPr>
          <p:cNvPr id="9" name="Picture 8"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pic>
        <p:nvPicPr>
          <p:cNvPr id="13" name="Picture 12" descr="course outline graphi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580888"/>
            <a:ext cx="9144000" cy="896112"/>
          </a:xfrm>
          <a:prstGeom prst="rect">
            <a:avLst/>
          </a:prstGeom>
        </p:spPr>
      </p:pic>
      <p:pic>
        <p:nvPicPr>
          <p:cNvPr id="7" name="Picture 6" descr="course outline graphic.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5580888"/>
            <a:ext cx="9144000" cy="896112"/>
          </a:xfrm>
          <a:prstGeom prst="rect">
            <a:avLst/>
          </a:prstGeom>
        </p:spPr>
      </p:pic>
      <p:sp>
        <p:nvSpPr>
          <p:cNvPr id="11" name="Content Placeholder 2"/>
          <p:cNvSpPr>
            <a:spLocks noGrp="1"/>
          </p:cNvSpPr>
          <p:nvPr>
            <p:ph idx="1"/>
          </p:nvPr>
        </p:nvSpPr>
        <p:spPr>
          <a:xfrm>
            <a:off x="341925" y="1302040"/>
            <a:ext cx="8460150" cy="4131352"/>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sz="1400"/>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Course/Lesson outline</a:t>
            </a:r>
          </a:p>
        </p:txBody>
      </p:sp>
    </p:spTree>
    <p:extLst>
      <p:ext uri="{BB962C8B-B14F-4D97-AF65-F5344CB8AC3E}">
        <p14:creationId xmlns:p14="http://schemas.microsoft.com/office/powerpoint/2010/main" val="1274907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3580001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600200"/>
            <a:ext cx="4038600" cy="4525963"/>
          </a:xfrm>
        </p:spPr>
        <p:txBody>
          <a:bodyPr>
            <a:noAutofit/>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16299722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lgn="l">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9" name="Slide Number Placeholder 8"/>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39229169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39972" y="107462"/>
            <a:ext cx="7797800" cy="820616"/>
          </a:xfrm>
        </p:spPr>
        <p:txBody>
          <a:bodyPr anchor="ctr" anchorCtr="0">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3575050" y="1435100"/>
            <a:ext cx="5111750" cy="4691063"/>
          </a:xfrm>
        </p:spPr>
        <p:txBody>
          <a:bodyPr>
            <a:noAutofit/>
          </a:bodyPr>
          <a:lstStyle>
            <a:lvl1pPr>
              <a:defRPr sz="1800"/>
            </a:lvl1pPr>
            <a:lvl2pPr>
              <a:defRPr sz="1600"/>
            </a:lvl2pPr>
            <a:lvl3pPr>
              <a:defRPr sz="1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5472020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56904"/>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1113691"/>
            <a:ext cx="5486400" cy="3770187"/>
          </a:xfrm>
        </p:spPr>
        <p:txBody>
          <a:bodyPr>
            <a:no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523642"/>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2833071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11341766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11385"/>
            <a:ext cx="2057400" cy="4914778"/>
          </a:xfrm>
        </p:spPr>
        <p:txBody>
          <a:bodyPr vert="eaVert"/>
          <a:lstStyle>
            <a:lvl1pPr>
              <a:defRPr>
                <a:solidFill>
                  <a:srgbClr val="000000"/>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1211385"/>
            <a:ext cx="6019800" cy="4914778"/>
          </a:xfrm>
        </p:spPr>
        <p:txBody>
          <a:bodyPr vert="eaVert"/>
          <a:lstStyle/>
          <a:p>
            <a:pPr lvl="0"/>
            <a:r>
              <a:rPr lang="en-US"/>
              <a:t>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2916791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o Fill Slide">
    <p:spTree>
      <p:nvGrpSpPr>
        <p:cNvPr id="1" name=""/>
        <p:cNvGrpSpPr/>
        <p:nvPr/>
      </p:nvGrpSpPr>
      <p:grpSpPr>
        <a:xfrm>
          <a:off x="0" y="0"/>
          <a:ext cx="0" cy="0"/>
          <a:chOff x="0" y="0"/>
          <a:chExt cx="0" cy="0"/>
        </a:xfrm>
      </p:grpSpPr>
      <p:pic>
        <p:nvPicPr>
          <p:cNvPr id="5" name="Picture 4"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7" name="Content Placeholder 2"/>
          <p:cNvSpPr>
            <a:spLocks noGrp="1"/>
          </p:cNvSpPr>
          <p:nvPr>
            <p:ph idx="1"/>
          </p:nvPr>
        </p:nvSpPr>
        <p:spPr>
          <a:xfrm>
            <a:off x="341925" y="1302040"/>
            <a:ext cx="8460150" cy="4920960"/>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spTree>
    <p:extLst>
      <p:ext uri="{BB962C8B-B14F-4D97-AF65-F5344CB8AC3E}">
        <p14:creationId xmlns:p14="http://schemas.microsoft.com/office/powerpoint/2010/main" val="4096826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ttom Fill Slide">
    <p:spTree>
      <p:nvGrpSpPr>
        <p:cNvPr id="1" name=""/>
        <p:cNvGrpSpPr/>
        <p:nvPr/>
      </p:nvGrpSpPr>
      <p:grpSpPr>
        <a:xfrm>
          <a:off x="0" y="0"/>
          <a:ext cx="0" cy="0"/>
          <a:chOff x="0" y="0"/>
          <a:chExt cx="0" cy="0"/>
        </a:xfrm>
      </p:grpSpPr>
      <p:pic>
        <p:nvPicPr>
          <p:cNvPr id="7" name="Picture 6"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pic>
        <p:nvPicPr>
          <p:cNvPr id="5" name="Picture 4" descr="bottom graphi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19800"/>
            <a:ext cx="9144000" cy="457200"/>
          </a:xfrm>
          <a:prstGeom prst="rect">
            <a:avLst/>
          </a:prstGeom>
        </p:spPr>
      </p:pic>
      <p:sp>
        <p:nvSpPr>
          <p:cNvPr id="9"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sp>
        <p:nvSpPr>
          <p:cNvPr id="10" name="Content Placeholder 2"/>
          <p:cNvSpPr>
            <a:spLocks noGrp="1"/>
          </p:cNvSpPr>
          <p:nvPr>
            <p:ph idx="1"/>
          </p:nvPr>
        </p:nvSpPr>
        <p:spPr>
          <a:xfrm>
            <a:off x="341925" y="1302040"/>
            <a:ext cx="8460150" cy="4481345"/>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Tree>
    <p:extLst>
      <p:ext uri="{BB962C8B-B14F-4D97-AF65-F5344CB8AC3E}">
        <p14:creationId xmlns:p14="http://schemas.microsoft.com/office/powerpoint/2010/main" val="1188616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rner Fill">
    <p:spTree>
      <p:nvGrpSpPr>
        <p:cNvPr id="1" name=""/>
        <p:cNvGrpSpPr/>
        <p:nvPr/>
      </p:nvGrpSpPr>
      <p:grpSpPr>
        <a:xfrm>
          <a:off x="0" y="0"/>
          <a:ext cx="0" cy="0"/>
          <a:chOff x="0" y="0"/>
          <a:chExt cx="0" cy="0"/>
        </a:xfrm>
      </p:grpSpPr>
      <p:pic>
        <p:nvPicPr>
          <p:cNvPr id="8" name="Picture 7"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pic>
        <p:nvPicPr>
          <p:cNvPr id="7" name="Picture 6" descr="choice blocks-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11"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sp>
        <p:nvSpPr>
          <p:cNvPr id="10" name="Content Placeholder 2"/>
          <p:cNvSpPr>
            <a:spLocks noGrp="1"/>
          </p:cNvSpPr>
          <p:nvPr>
            <p:ph idx="1"/>
          </p:nvPr>
        </p:nvSpPr>
        <p:spPr>
          <a:xfrm>
            <a:off x="341925" y="1302040"/>
            <a:ext cx="8460150" cy="4481345"/>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Tree>
    <p:extLst>
      <p:ext uri="{BB962C8B-B14F-4D97-AF65-F5344CB8AC3E}">
        <p14:creationId xmlns:p14="http://schemas.microsoft.com/office/powerpoint/2010/main" val="1052025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5" name="Slide Number Placeholder 4"/>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3955578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eflective Questions">
    <p:spTree>
      <p:nvGrpSpPr>
        <p:cNvPr id="1" name=""/>
        <p:cNvGrpSpPr/>
        <p:nvPr/>
      </p:nvGrpSpPr>
      <p:grpSpPr>
        <a:xfrm>
          <a:off x="0" y="0"/>
          <a:ext cx="0" cy="0"/>
          <a:chOff x="0" y="0"/>
          <a:chExt cx="0" cy="0"/>
        </a:xfrm>
      </p:grpSpPr>
      <p:pic>
        <p:nvPicPr>
          <p:cNvPr id="8" name="Picture 7"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pic>
        <p:nvPicPr>
          <p:cNvPr id="4" name="Picture 3" descr="bubbl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43" y="33129"/>
            <a:ext cx="9144000" cy="685800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7" name="Content Placeholder 2"/>
          <p:cNvSpPr>
            <a:spLocks noGrp="1"/>
          </p:cNvSpPr>
          <p:nvPr>
            <p:ph idx="1" hasCustomPrompt="1"/>
          </p:nvPr>
        </p:nvSpPr>
        <p:spPr>
          <a:xfrm>
            <a:off x="341925" y="1302039"/>
            <a:ext cx="8460150" cy="4525963"/>
          </a:xfrm>
          <a:prstGeom prst="rect">
            <a:avLst/>
          </a:prstGeom>
        </p:spPr>
        <p:txBody>
          <a:bodyPr/>
          <a:lstStyle>
            <a:lvl1pPr marL="342900" indent="-342900">
              <a:spcAft>
                <a:spcPts val="0"/>
              </a:spcAft>
              <a:buClr>
                <a:srgbClr val="009DDC"/>
              </a:buClr>
              <a:buFont typeface="+mj-lt"/>
              <a:buAutoNum type="arabicPeriod"/>
              <a:defRPr sz="2000" baseline="0"/>
            </a:lvl1pPr>
            <a:lvl2pPr marL="742950" indent="-285750">
              <a:spcAft>
                <a:spcPts val="0"/>
              </a:spcAft>
              <a:buClr>
                <a:srgbClr val="009DDC"/>
              </a:buClr>
              <a:buFont typeface="Arial"/>
              <a:buChar char="•"/>
              <a:defRPr sz="1800" baseline="0"/>
            </a:lvl2pPr>
          </a:lstStyle>
          <a:p>
            <a:pPr marL="342900" marR="0" lvl="0" indent="-342900" defTabSz="914400" eaLnBrk="1" fontAlgn="auto" latinLnBrk="0" hangingPunct="1">
              <a:lnSpc>
                <a:spcPct val="100000"/>
              </a:lnSpc>
              <a:spcBef>
                <a:spcPts val="0"/>
              </a:spcBef>
              <a:spcAft>
                <a:spcPts val="0"/>
              </a:spcAft>
              <a:buClr>
                <a:srgbClr val="009DDC"/>
              </a:buClr>
              <a:buSzTx/>
              <a:buFont typeface="+mj-lt"/>
              <a:buAutoNum type="arabicPeriod"/>
              <a:tabLst/>
              <a:defRPr/>
            </a:pPr>
            <a:r>
              <a:rPr kumimoji="0" lang="en-US" sz="2000" b="0" i="0" u="none" strike="noStrike" kern="0" cap="none" spc="0" normalizeH="0" baseline="0" noProof="0" dirty="0">
                <a:ln>
                  <a:noFill/>
                </a:ln>
                <a:solidFill>
                  <a:sysClr val="windowText" lastClr="000000"/>
                </a:solidFill>
                <a:effectLst/>
                <a:uLnTx/>
                <a:uFillTx/>
              </a:rPr>
              <a:t>Question #1</a:t>
            </a:r>
          </a:p>
          <a:p>
            <a:pPr marL="342900" marR="0" lvl="0" indent="-342900" defTabSz="914400" eaLnBrk="1" fontAlgn="auto" latinLnBrk="0" hangingPunct="1">
              <a:lnSpc>
                <a:spcPct val="100000"/>
              </a:lnSpc>
              <a:spcBef>
                <a:spcPts val="0"/>
              </a:spcBef>
              <a:spcAft>
                <a:spcPts val="0"/>
              </a:spcAft>
              <a:buClr>
                <a:srgbClr val="009DDC"/>
              </a:buClr>
              <a:buSzTx/>
              <a:buFont typeface="+mj-lt"/>
              <a:buAutoNum type="arabicPeriod"/>
              <a:tabLst/>
              <a:defRPr/>
            </a:pPr>
            <a:r>
              <a:rPr kumimoji="0" lang="en-US" sz="2000" b="0" i="0" u="none" strike="noStrike" kern="0" cap="none" spc="0" normalizeH="0" baseline="0" noProof="0" dirty="0">
                <a:ln>
                  <a:noFill/>
                </a:ln>
                <a:solidFill>
                  <a:sysClr val="windowText" lastClr="000000"/>
                </a:solidFill>
                <a:effectLst/>
                <a:uLnTx/>
                <a:uFillTx/>
              </a:rPr>
              <a:t>Question #2</a:t>
            </a:r>
          </a:p>
          <a:p>
            <a:pPr marL="342900" marR="0" lvl="0" indent="-342900" defTabSz="914400" eaLnBrk="1" fontAlgn="auto" latinLnBrk="0" hangingPunct="1">
              <a:lnSpc>
                <a:spcPct val="100000"/>
              </a:lnSpc>
              <a:spcBef>
                <a:spcPts val="0"/>
              </a:spcBef>
              <a:spcAft>
                <a:spcPts val="0"/>
              </a:spcAft>
              <a:buClr>
                <a:srgbClr val="009DDC"/>
              </a:buClr>
              <a:buSzTx/>
              <a:buFont typeface="+mj-lt"/>
              <a:buAutoNum type="arabicPeriod"/>
              <a:tabLst/>
              <a:defRPr/>
            </a:pPr>
            <a:endParaRPr kumimoji="0" lang="en-US" sz="2000" b="0" i="0" u="none" strike="noStrike" kern="0" cap="none" spc="0" normalizeH="0" baseline="0" noProof="0" dirty="0">
              <a:ln>
                <a:noFill/>
              </a:ln>
              <a:solidFill>
                <a:sysClr val="windowText" lastClr="000000"/>
              </a:solidFill>
              <a:effectLst/>
              <a:uLnTx/>
              <a:uFillTx/>
            </a:endParaRPr>
          </a:p>
          <a:p>
            <a:pPr marL="342900" marR="0" lvl="0" indent="-342900" defTabSz="914400" eaLnBrk="1" fontAlgn="auto" latinLnBrk="0" hangingPunct="1">
              <a:lnSpc>
                <a:spcPct val="100000"/>
              </a:lnSpc>
              <a:spcBef>
                <a:spcPts val="0"/>
              </a:spcBef>
              <a:spcAft>
                <a:spcPts val="0"/>
              </a:spcAft>
              <a:buClr>
                <a:srgbClr val="009DDC"/>
              </a:buClr>
              <a:buSzTx/>
              <a:buFont typeface="+mj-lt"/>
              <a:buAutoNum type="arabicPeriod"/>
              <a:tabLst/>
              <a:defRPr/>
            </a:pPr>
            <a:endParaRPr kumimoji="0" lang="en-US" sz="2000" b="0" i="0" u="none" strike="noStrike" kern="0" cap="none" spc="0" normalizeH="0" baseline="0" noProof="0" dirty="0">
              <a:ln>
                <a:noFill/>
              </a:ln>
              <a:solidFill>
                <a:sysClr val="windowText" lastClr="000000"/>
              </a:solidFill>
              <a:effectLst/>
              <a:uLnTx/>
              <a:uFillTx/>
            </a:endParaRPr>
          </a:p>
        </p:txBody>
      </p:sp>
      <p:sp>
        <p:nvSpPr>
          <p:cNvPr id="9"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lvl1pPr>
              <a:defRPr baseline="0"/>
            </a:lvl1pPr>
          </a:lstStyle>
          <a:p>
            <a:r>
              <a:rPr lang="en-US" dirty="0"/>
              <a:t>Reflective Questions</a:t>
            </a:r>
          </a:p>
        </p:txBody>
      </p:sp>
    </p:spTree>
    <p:extLst>
      <p:ext uri="{BB962C8B-B14F-4D97-AF65-F5344CB8AC3E}">
        <p14:creationId xmlns:p14="http://schemas.microsoft.com/office/powerpoint/2010/main" val="3341243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1445036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43877" y="98425"/>
            <a:ext cx="7772400" cy="839421"/>
          </a:xfrm>
        </p:spPr>
        <p:txBody>
          <a:bodyPr>
            <a:noAutofit/>
          </a:bodyPr>
          <a:lstStyle>
            <a:lvl1pPr>
              <a:defRPr>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1371600" y="1180124"/>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Tree>
    <p:extLst>
      <p:ext uri="{BB962C8B-B14F-4D97-AF65-F5344CB8AC3E}">
        <p14:creationId xmlns:p14="http://schemas.microsoft.com/office/powerpoint/2010/main" val="1767293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1924" y="100269"/>
            <a:ext cx="7932614" cy="844611"/>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406051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header_stroke.png"/>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sp>
        <p:nvSpPr>
          <p:cNvPr id="2" name="Title Placeholder 1"/>
          <p:cNvSpPr>
            <a:spLocks noGrp="1"/>
          </p:cNvSpPr>
          <p:nvPr>
            <p:ph type="title"/>
          </p:nvPr>
        </p:nvSpPr>
        <p:spPr>
          <a:xfrm>
            <a:off x="341925" y="100269"/>
            <a:ext cx="7883768" cy="844611"/>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sz="quarter" idx="4"/>
          </p:nvPr>
        </p:nvSpPr>
        <p:spPr>
          <a:xfrm>
            <a:off x="6820584" y="6445470"/>
            <a:ext cx="2133600" cy="365125"/>
          </a:xfrm>
          <a:prstGeom prst="rect">
            <a:avLst/>
          </a:prstGeom>
        </p:spPr>
        <p:txBody>
          <a:bodyPr vert="horz" lIns="91440" tIns="45720" rIns="91440" bIns="45720" rtlCol="0" anchor="ctr"/>
          <a:lstStyle>
            <a:lvl1pPr algn="r">
              <a:defRPr sz="800">
                <a:solidFill>
                  <a:srgbClr val="C4C4C4"/>
                </a:solidFill>
                <a:latin typeface="Arial"/>
                <a:cs typeface="Arial"/>
              </a:defRPr>
            </a:lvl1pPr>
          </a:lstStyle>
          <a:p>
            <a:fld id="{A8160BDD-7155-D744-B749-9730458604AD}" type="slidenum">
              <a:rPr lang="en-US" smtClean="0"/>
              <a:pPr/>
              <a:t>‹#›</a:t>
            </a:fld>
            <a:endParaRPr lang="en-US" dirty="0"/>
          </a:p>
        </p:txBody>
      </p:sp>
      <p:sp>
        <p:nvSpPr>
          <p:cNvPr id="8" name="Footer Placeholder 2"/>
          <p:cNvSpPr txBox="1">
            <a:spLocks/>
          </p:cNvSpPr>
          <p:nvPr/>
        </p:nvSpPr>
        <p:spPr>
          <a:xfrm>
            <a:off x="77594" y="6455640"/>
            <a:ext cx="4814957" cy="365125"/>
          </a:xfrm>
          <a:prstGeom prst="rect">
            <a:avLst/>
          </a:prstGeom>
        </p:spPr>
        <p:txBody>
          <a:bodyPr vert="horz" lIns="91440" tIns="45720" rIns="91440" bIns="45720" rtlCol="0" anchor="ctr"/>
          <a:lstStyle>
            <a:defPPr>
              <a:defRPr lang="en-US"/>
            </a:defPPr>
            <a:lvl1pPr marL="0" algn="l" defTabSz="457200" rtl="0" eaLnBrk="0" latinLnBrk="0" hangingPunct="0">
              <a:defRPr lang="en-US" sz="1000" b="0" kern="1200" smtClean="0">
                <a:solidFill>
                  <a:srgbClr val="C4C4C4"/>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C4C4C4"/>
                </a:solidFill>
                <a:effectLst/>
                <a:uLnTx/>
                <a:uFillTx/>
                <a:latin typeface="Arial"/>
                <a:ea typeface="+mn-ea"/>
                <a:cs typeface="Arial"/>
              </a:rPr>
              <a:t>Copyright © 2017 Logical Operations, Inc. All rights reserved.</a:t>
            </a:r>
          </a:p>
        </p:txBody>
      </p:sp>
      <p:sp>
        <p:nvSpPr>
          <p:cNvPr id="11" name="Footer Placeholder 2"/>
          <p:cNvSpPr txBox="1">
            <a:spLocks/>
          </p:cNvSpPr>
          <p:nvPr userDrawn="1"/>
        </p:nvSpPr>
        <p:spPr>
          <a:xfrm>
            <a:off x="77594" y="6455640"/>
            <a:ext cx="4814957" cy="365125"/>
          </a:xfrm>
          <a:prstGeom prst="rect">
            <a:avLst/>
          </a:prstGeom>
        </p:spPr>
        <p:txBody>
          <a:bodyPr vert="horz" lIns="91440" tIns="45720" rIns="91440" bIns="45720" rtlCol="0" anchor="ctr"/>
          <a:lstStyle>
            <a:defPPr>
              <a:defRPr lang="en-US"/>
            </a:defPPr>
            <a:lvl1pPr marL="0" algn="l" defTabSz="457200" rtl="0" eaLnBrk="0" latinLnBrk="0" hangingPunct="0">
              <a:defRPr lang="en-US" sz="1000" b="0" kern="1200" smtClean="0">
                <a:solidFill>
                  <a:srgbClr val="C4C4C4"/>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C4C4C4"/>
              </a:solidFill>
              <a:effectLst/>
              <a:uLnTx/>
              <a:uFillTx/>
              <a:latin typeface="Arial"/>
              <a:ea typeface="+mn-ea"/>
              <a:cs typeface="Arial"/>
            </a:endParaRPr>
          </a:p>
        </p:txBody>
      </p:sp>
    </p:spTree>
    <p:extLst>
      <p:ext uri="{BB962C8B-B14F-4D97-AF65-F5344CB8AC3E}">
        <p14:creationId xmlns:p14="http://schemas.microsoft.com/office/powerpoint/2010/main" val="293832821"/>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10" r:id="rId5"/>
    <p:sldLayoutId id="2147483804" r:id="rId6"/>
    <p:sldLayoutId id="2147483811" r:id="rId7"/>
    <p:sldLayoutId id="2147483805" r:id="rId8"/>
    <p:sldLayoutId id="2147483806" r:id="rId9"/>
    <p:sldLayoutId id="2147483807" r:id="rId10"/>
    <p:sldLayoutId id="2147483808" r:id="rId11"/>
    <p:sldLayoutId id="2147483809" r:id="rId12"/>
    <p:sldLayoutId id="2147483812" r:id="rId13"/>
    <p:sldLayoutId id="2147483813" r:id="rId14"/>
    <p:sldLayoutId id="2147483814" r:id="rId15"/>
    <p:sldLayoutId id="2147483815" r:id="rId16"/>
  </p:sldLayoutIdLst>
  <p:hf hdr="0" ftr="0" dt="0"/>
  <p:txStyles>
    <p:titleStyle>
      <a:lvl1pPr algn="l" defTabSz="457200" rtl="0" eaLnBrk="1" latinLnBrk="0" hangingPunct="1">
        <a:spcBef>
          <a:spcPct val="0"/>
        </a:spcBef>
        <a:buNone/>
        <a:defRPr sz="2400" kern="1200">
          <a:solidFill>
            <a:schemeClr val="bg1"/>
          </a:solidFill>
          <a:latin typeface="Myriad Pro"/>
          <a:ea typeface="+mj-ea"/>
          <a:cs typeface="Myriad Pro"/>
        </a:defRPr>
      </a:lvl1pPr>
    </p:titleStyle>
    <p:bodyStyle>
      <a:lvl1pPr marL="342900" indent="-342900" algn="l" defTabSz="457200" rtl="0" eaLnBrk="1" latinLnBrk="0" hangingPunct="1">
        <a:spcBef>
          <a:spcPct val="20000"/>
        </a:spcBef>
        <a:buClr>
          <a:schemeClr val="accent1"/>
        </a:buClr>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9.xml"/><Relationship Id="rId6" Type="http://schemas.openxmlformats.org/officeDocument/2006/relationships/image" Target="../media/image15.png"/><Relationship Id="rId5" Type="http://schemas.openxmlformats.org/officeDocument/2006/relationships/image" Target="../media/image19.png"/><Relationship Id="rId4" Type="http://schemas.openxmlformats.org/officeDocument/2006/relationships/image" Target="../media/image22.png"/><Relationship Id="rId9" Type="http://schemas.openxmlformats.org/officeDocument/2006/relationships/image" Target="../media/image24.png"/></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24.png"/><Relationship Id="rId2" Type="http://schemas.openxmlformats.org/officeDocument/2006/relationships/image" Target="../media/image27.png"/><Relationship Id="rId1" Type="http://schemas.openxmlformats.org/officeDocument/2006/relationships/slideLayout" Target="../slideLayouts/slideLayout9.xml"/><Relationship Id="rId6" Type="http://schemas.openxmlformats.org/officeDocument/2006/relationships/image" Target="../media/image15.png"/><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24.png"/><Relationship Id="rId2" Type="http://schemas.openxmlformats.org/officeDocument/2006/relationships/image" Target="../media/image27.png"/><Relationship Id="rId1" Type="http://schemas.openxmlformats.org/officeDocument/2006/relationships/slideLayout" Target="../slideLayouts/slideLayout9.xml"/><Relationship Id="rId6" Type="http://schemas.openxmlformats.org/officeDocument/2006/relationships/image" Target="../media/image15.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9.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0.png"/><Relationship Id="rId7" Type="http://schemas.openxmlformats.org/officeDocument/2006/relationships/image" Target="../media/image17.png"/><Relationship Id="rId2" Type="http://schemas.openxmlformats.org/officeDocument/2006/relationships/image" Target="../media/image9.png"/><Relationship Id="rId1" Type="http://schemas.openxmlformats.org/officeDocument/2006/relationships/slideLayout" Target="../slideLayouts/slideLayout9.xml"/><Relationship Id="rId6" Type="http://schemas.openxmlformats.org/officeDocument/2006/relationships/image" Target="../media/image15.png"/><Relationship Id="rId11" Type="http://schemas.openxmlformats.org/officeDocument/2006/relationships/image" Target="../media/image14.png"/><Relationship Id="rId5" Type="http://schemas.openxmlformats.org/officeDocument/2006/relationships/image" Target="../media/image16.png"/><Relationship Id="rId10" Type="http://schemas.openxmlformats.org/officeDocument/2006/relationships/image" Target="../media/image13.png"/><Relationship Id="rId4" Type="http://schemas.openxmlformats.org/officeDocument/2006/relationships/image" Target="../media/image11.png"/><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9.xml"/><Relationship Id="rId6" Type="http://schemas.openxmlformats.org/officeDocument/2006/relationships/image" Target="../media/image15.png"/><Relationship Id="rId5" Type="http://schemas.openxmlformats.org/officeDocument/2006/relationships/image" Target="../media/image19.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t>1</a:t>
            </a:fld>
            <a:endParaRPr lang="en-US" dirty="0"/>
          </a:p>
        </p:txBody>
      </p:sp>
      <p:sp>
        <p:nvSpPr>
          <p:cNvPr id="3" name="Content Placeholder 2"/>
          <p:cNvSpPr>
            <a:spLocks noGrp="1"/>
          </p:cNvSpPr>
          <p:nvPr>
            <p:ph idx="1"/>
          </p:nvPr>
        </p:nvSpPr>
        <p:spPr/>
        <p:txBody>
          <a:bodyPr/>
          <a:lstStyle/>
          <a:p>
            <a:r>
              <a:rPr lang="en-US" dirty="0"/>
              <a:t>Connect to the SQL Database</a:t>
            </a:r>
          </a:p>
          <a:p>
            <a:r>
              <a:rPr lang="en-US" dirty="0"/>
              <a:t>Query a Database</a:t>
            </a:r>
          </a:p>
          <a:p>
            <a:r>
              <a:rPr lang="en-US" dirty="0"/>
              <a:t>Save a Query</a:t>
            </a:r>
          </a:p>
          <a:p>
            <a:r>
              <a:rPr lang="en-US" dirty="0"/>
              <a:t>Modify and Execute a Saved Query</a:t>
            </a:r>
          </a:p>
          <a:p>
            <a:endParaRPr lang="en-US" dirty="0"/>
          </a:p>
        </p:txBody>
      </p:sp>
      <p:sp>
        <p:nvSpPr>
          <p:cNvPr id="4098" name="Rectangle 2"/>
          <p:cNvSpPr>
            <a:spLocks noGrp="1" noChangeArrowheads="1"/>
          </p:cNvSpPr>
          <p:nvPr>
            <p:ph type="title"/>
          </p:nvPr>
        </p:nvSpPr>
        <p:spPr/>
        <p:txBody>
          <a:bodyPr/>
          <a:lstStyle/>
          <a:p>
            <a:pPr eaLnBrk="1" hangingPunct="1"/>
            <a:r>
              <a:rPr lang="en-US" sz="2400" dirty="0"/>
              <a:t>Executing a Simple Query </a:t>
            </a:r>
            <a:endParaRPr lang="en-US" sz="1400" dirty="0"/>
          </a:p>
        </p:txBody>
      </p:sp>
    </p:spTree>
    <p:extLst>
      <p:ext uri="{BB962C8B-B14F-4D97-AF65-F5344CB8AC3E}">
        <p14:creationId xmlns:p14="http://schemas.microsoft.com/office/powerpoint/2010/main" val="1561103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Rounded Corners 52">
            <a:extLst>
              <a:ext uri="{FF2B5EF4-FFF2-40B4-BE49-F238E27FC236}">
                <a16:creationId xmlns:a16="http://schemas.microsoft.com/office/drawing/2014/main" id="{6A5B1C8F-8FB2-4881-B6BD-52D461938111}"/>
              </a:ext>
            </a:extLst>
          </p:cNvPr>
          <p:cNvSpPr/>
          <p:nvPr/>
        </p:nvSpPr>
        <p:spPr>
          <a:xfrm>
            <a:off x="2869536" y="1011381"/>
            <a:ext cx="2227120" cy="5527963"/>
          </a:xfrm>
          <a:prstGeom prst="roundRect">
            <a:avLst>
              <a:gd name="adj" fmla="val 4247"/>
            </a:avLst>
          </a:prstGeom>
          <a:solidFill>
            <a:schemeClr val="bg1">
              <a:lumMod val="65000"/>
              <a:alpha val="33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7" name="Star: 32 Points 16"/>
          <p:cNvSpPr/>
          <p:nvPr/>
        </p:nvSpPr>
        <p:spPr>
          <a:xfrm rot="20986580">
            <a:off x="2768974" y="2842969"/>
            <a:ext cx="2373697" cy="1434302"/>
          </a:xfrm>
          <a:prstGeom prst="star32">
            <a:avLst/>
          </a:prstGeom>
          <a:solidFill>
            <a:schemeClr val="bg1">
              <a:lumMod val="9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96" name="Arrow: Right 95"/>
          <p:cNvSpPr/>
          <p:nvPr/>
        </p:nvSpPr>
        <p:spPr>
          <a:xfrm rot="5400000">
            <a:off x="3285389" y="4205243"/>
            <a:ext cx="1179133" cy="457397"/>
          </a:xfrm>
          <a:prstGeom prst="rightArrow">
            <a:avLst>
              <a:gd name="adj1" fmla="val 45107"/>
              <a:gd name="adj2" fmla="val 68150"/>
            </a:avLst>
          </a:prstGeom>
          <a:solidFill>
            <a:schemeClr val="tx1">
              <a:lumMod val="65000"/>
              <a:lumOff val="3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90" name="Arrow: Right 89"/>
          <p:cNvSpPr/>
          <p:nvPr/>
        </p:nvSpPr>
        <p:spPr>
          <a:xfrm rot="5400000">
            <a:off x="3363957" y="2187301"/>
            <a:ext cx="1021995" cy="457397"/>
          </a:xfrm>
          <a:prstGeom prst="rightArrow">
            <a:avLst>
              <a:gd name="adj1" fmla="val 45107"/>
              <a:gd name="adj2" fmla="val 68150"/>
            </a:avLst>
          </a:prstGeom>
          <a:solidFill>
            <a:schemeClr val="tx1">
              <a:lumMod val="65000"/>
              <a:lumOff val="3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37" name="Arrow: U-Turn 136"/>
          <p:cNvSpPr/>
          <p:nvPr/>
        </p:nvSpPr>
        <p:spPr>
          <a:xfrm rot="5400000">
            <a:off x="5518629" y="3553818"/>
            <a:ext cx="694948" cy="4422191"/>
          </a:xfrm>
          <a:prstGeom prst="uturnArrow">
            <a:avLst>
              <a:gd name="adj1" fmla="val 30467"/>
              <a:gd name="adj2" fmla="val 25000"/>
              <a:gd name="adj3" fmla="val 72678"/>
              <a:gd name="adj4" fmla="val 43750"/>
              <a:gd name="adj5" fmla="val 69857"/>
            </a:avLst>
          </a:prstGeom>
          <a:solidFill>
            <a:schemeClr val="tx1">
              <a:lumMod val="65000"/>
              <a:lumOff val="3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67" name="Rectangle: Rounded Corners 66"/>
          <p:cNvSpPr/>
          <p:nvPr/>
        </p:nvSpPr>
        <p:spPr>
          <a:xfrm>
            <a:off x="191440" y="4951104"/>
            <a:ext cx="1219200" cy="1348791"/>
          </a:xfrm>
          <a:prstGeom prst="roundRect">
            <a:avLst>
              <a:gd name="adj" fmla="val 8448"/>
            </a:avLst>
          </a:prstGeom>
          <a:solidFill>
            <a:schemeClr val="tx1">
              <a:lumMod val="65000"/>
              <a:lumOff val="3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66" name="Rectangle: Rounded Corners 65"/>
          <p:cNvSpPr/>
          <p:nvPr/>
        </p:nvSpPr>
        <p:spPr>
          <a:xfrm>
            <a:off x="191440" y="1297338"/>
            <a:ext cx="1219200" cy="1405386"/>
          </a:xfrm>
          <a:prstGeom prst="roundRect">
            <a:avLst>
              <a:gd name="adj" fmla="val 8448"/>
            </a:avLst>
          </a:prstGeom>
          <a:solidFill>
            <a:schemeClr val="tx1">
              <a:lumMod val="65000"/>
              <a:lumOff val="3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2" name="Title 1"/>
          <p:cNvSpPr>
            <a:spLocks noGrp="1"/>
          </p:cNvSpPr>
          <p:nvPr>
            <p:ph type="title"/>
          </p:nvPr>
        </p:nvSpPr>
        <p:spPr/>
        <p:txBody>
          <a:bodyPr/>
          <a:lstStyle/>
          <a:p>
            <a:r>
              <a:rPr lang="en-US" dirty="0"/>
              <a:t>Embedded in Application Code</a:t>
            </a:r>
          </a:p>
        </p:txBody>
      </p:sp>
      <p:sp>
        <p:nvSpPr>
          <p:cNvPr id="4" name="Slide Number Placeholder 3"/>
          <p:cNvSpPr>
            <a:spLocks noGrp="1"/>
          </p:cNvSpPr>
          <p:nvPr>
            <p:ph type="sldNum" sz="quarter" idx="12"/>
          </p:nvPr>
        </p:nvSpPr>
        <p:spPr/>
        <p:txBody>
          <a:bodyPr/>
          <a:lstStyle/>
          <a:p>
            <a:fld id="{A8160BDD-7155-D744-B749-9730458604AD}" type="slidenum">
              <a:rPr lang="en-US" smtClean="0"/>
              <a:t>10</a:t>
            </a:fld>
            <a:endParaRPr lang="en-US" dirty="0"/>
          </a:p>
        </p:txBody>
      </p:sp>
      <p:grpSp>
        <p:nvGrpSpPr>
          <p:cNvPr id="16" name="Group 15"/>
          <p:cNvGrpSpPr/>
          <p:nvPr/>
        </p:nvGrpSpPr>
        <p:grpSpPr>
          <a:xfrm>
            <a:off x="7557703" y="5317601"/>
            <a:ext cx="1241880" cy="1235557"/>
            <a:chOff x="4756230" y="1228200"/>
            <a:chExt cx="991892" cy="986842"/>
          </a:xfrm>
        </p:grpSpPr>
        <p:pic>
          <p:nvPicPr>
            <p:cNvPr id="10" name="Picture 9"/>
            <p:cNvPicPr>
              <a:picLocks noChangeAspect="1"/>
            </p:cNvPicPr>
            <p:nvPr/>
          </p:nvPicPr>
          <p:blipFill>
            <a:blip r:embed="rId2"/>
            <a:stretch>
              <a:fillRect/>
            </a:stretch>
          </p:blipFill>
          <p:spPr>
            <a:xfrm>
              <a:off x="5202800" y="1228200"/>
              <a:ext cx="545322" cy="784560"/>
            </a:xfrm>
            <a:prstGeom prst="rect">
              <a:avLst/>
            </a:prstGeom>
          </p:spPr>
        </p:pic>
        <p:pic>
          <p:nvPicPr>
            <p:cNvPr id="11" name="Picture 10"/>
            <p:cNvPicPr>
              <a:picLocks noChangeAspect="1"/>
            </p:cNvPicPr>
            <p:nvPr/>
          </p:nvPicPr>
          <p:blipFill>
            <a:blip r:embed="rId3"/>
            <a:stretch>
              <a:fillRect/>
            </a:stretch>
          </p:blipFill>
          <p:spPr>
            <a:xfrm>
              <a:off x="4756230" y="1810474"/>
              <a:ext cx="719231" cy="404568"/>
            </a:xfrm>
            <a:prstGeom prst="rect">
              <a:avLst/>
            </a:prstGeom>
          </p:spPr>
        </p:pic>
      </p:grpSp>
      <p:grpSp>
        <p:nvGrpSpPr>
          <p:cNvPr id="42" name="Group 41"/>
          <p:cNvGrpSpPr/>
          <p:nvPr/>
        </p:nvGrpSpPr>
        <p:grpSpPr>
          <a:xfrm>
            <a:off x="152400" y="1441899"/>
            <a:ext cx="1313850" cy="968878"/>
            <a:chOff x="71074" y="4942840"/>
            <a:chExt cx="1476375" cy="1088730"/>
          </a:xfrm>
        </p:grpSpPr>
        <p:pic>
          <p:nvPicPr>
            <p:cNvPr id="8" name="Picture 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38655" y="4942840"/>
              <a:ext cx="924210" cy="883920"/>
            </a:xfrm>
            <a:prstGeom prst="rect">
              <a:avLst/>
            </a:prstGeom>
          </p:spPr>
        </p:pic>
        <p:sp>
          <p:nvSpPr>
            <p:cNvPr id="34" name="Rounded Rectangle 149"/>
            <p:cNvSpPr/>
            <p:nvPr/>
          </p:nvSpPr>
          <p:spPr>
            <a:xfrm>
              <a:off x="71074" y="5756933"/>
              <a:ext cx="1476375" cy="274637"/>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200" b="1" kern="0" dirty="0">
                  <a:solidFill>
                    <a:srgbClr val="000000"/>
                  </a:solidFill>
                  <a:latin typeface="Calibri"/>
                  <a:cs typeface="Calibri"/>
                </a:rPr>
                <a:t>App Developer</a:t>
              </a:r>
            </a:p>
          </p:txBody>
        </p:sp>
      </p:grpSp>
      <p:grpSp>
        <p:nvGrpSpPr>
          <p:cNvPr id="60" name="Group 59"/>
          <p:cNvGrpSpPr/>
          <p:nvPr/>
        </p:nvGrpSpPr>
        <p:grpSpPr>
          <a:xfrm>
            <a:off x="2954684" y="1088972"/>
            <a:ext cx="1985795" cy="1439657"/>
            <a:chOff x="2212328" y="3676976"/>
            <a:chExt cx="1780089" cy="1290524"/>
          </a:xfrm>
        </p:grpSpPr>
        <p:grpSp>
          <p:nvGrpSpPr>
            <p:cNvPr id="44" name="Group 43"/>
            <p:cNvGrpSpPr/>
            <p:nvPr/>
          </p:nvGrpSpPr>
          <p:grpSpPr>
            <a:xfrm>
              <a:off x="2212328" y="3676976"/>
              <a:ext cx="1780089" cy="1290524"/>
              <a:chOff x="1905939" y="1186984"/>
              <a:chExt cx="1927842" cy="1397643"/>
            </a:xfrm>
          </p:grpSpPr>
          <p:pic>
            <p:nvPicPr>
              <p:cNvPr id="45" name="Picture 4" descr="Image result for computer 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2527373" y="1186984"/>
                <a:ext cx="1306408" cy="1397643"/>
              </a:xfrm>
              <a:prstGeom prst="rect">
                <a:avLst/>
              </a:prstGeom>
              <a:noFill/>
              <a:extLst>
                <a:ext uri="{909E8E84-426E-40DD-AFC4-6F175D3DCCD1}">
                  <a14:hiddenFill xmlns:a14="http://schemas.microsoft.com/office/drawing/2010/main">
                    <a:solidFill>
                      <a:srgbClr val="FFFFFF"/>
                    </a:solidFill>
                  </a14:hiddenFill>
                </a:ext>
              </a:extLst>
            </p:spPr>
          </p:pic>
          <p:grpSp>
            <p:nvGrpSpPr>
              <p:cNvPr id="46" name="Group 45"/>
              <p:cNvGrpSpPr/>
              <p:nvPr/>
            </p:nvGrpSpPr>
            <p:grpSpPr>
              <a:xfrm>
                <a:off x="1905939" y="1457988"/>
                <a:ext cx="1020611" cy="964440"/>
                <a:chOff x="654619" y="991038"/>
                <a:chExt cx="1020611" cy="964440"/>
              </a:xfrm>
            </p:grpSpPr>
            <p:pic>
              <p:nvPicPr>
                <p:cNvPr id="47" name="Picture 4" descr="Image result for software png">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3214" y="991038"/>
                  <a:ext cx="736725" cy="964440"/>
                </a:xfrm>
                <a:prstGeom prst="rect">
                  <a:avLst/>
                </a:prstGeom>
                <a:noFill/>
                <a:extLst>
                  <a:ext uri="{909E8E84-426E-40DD-AFC4-6F175D3DCCD1}">
                    <a14:hiddenFill xmlns:a14="http://schemas.microsoft.com/office/drawing/2010/main">
                      <a:solidFill>
                        <a:srgbClr val="FFFFFF"/>
                      </a:solidFill>
                    </a14:hiddenFill>
                  </a:ext>
                </a:extLst>
              </p:spPr>
            </p:pic>
            <p:sp>
              <p:nvSpPr>
                <p:cNvPr id="48" name="Text Box 23"/>
                <p:cNvSpPr txBox="1">
                  <a:spLocks noChangeArrowheads="1"/>
                </p:cNvSpPr>
                <p:nvPr/>
              </p:nvSpPr>
              <p:spPr bwMode="auto">
                <a:xfrm>
                  <a:off x="654619" y="1236959"/>
                  <a:ext cx="1020611" cy="449985"/>
                </a:xfrm>
                <a:prstGeom prst="rect">
                  <a:avLst/>
                </a:prstGeom>
                <a:noFill/>
                <a:ln>
                  <a:noFill/>
                </a:ln>
                <a:effectLst/>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r>
                    <a:rPr lang="en-US" sz="700" dirty="0">
                      <a:solidFill>
                        <a:schemeClr val="bg1"/>
                      </a:solidFill>
                    </a:rPr>
                    <a:t>Java</a:t>
                  </a:r>
                </a:p>
                <a:p>
                  <a:pPr algn="ctr"/>
                  <a:r>
                    <a:rPr lang="en-US" sz="700" dirty="0">
                      <a:solidFill>
                        <a:schemeClr val="bg1"/>
                      </a:solidFill>
                    </a:rPr>
                    <a:t>Programming</a:t>
                  </a:r>
                  <a:br>
                    <a:rPr lang="en-US" sz="700" dirty="0">
                      <a:solidFill>
                        <a:schemeClr val="bg1"/>
                      </a:solidFill>
                    </a:rPr>
                  </a:br>
                  <a:r>
                    <a:rPr lang="en-US" sz="700" dirty="0">
                      <a:solidFill>
                        <a:schemeClr val="bg1"/>
                      </a:solidFill>
                    </a:rPr>
                    <a:t>Tools</a:t>
                  </a:r>
                </a:p>
              </p:txBody>
            </p:sp>
          </p:grpSp>
        </p:grpSp>
        <p:pic>
          <p:nvPicPr>
            <p:cNvPr id="50" name="Picture 49"/>
            <p:cNvPicPr>
              <a:picLocks noChangeAspect="1"/>
            </p:cNvPicPr>
            <p:nvPr/>
          </p:nvPicPr>
          <p:blipFill>
            <a:blip r:embed="rId7"/>
            <a:stretch>
              <a:fillRect/>
            </a:stretch>
          </p:blipFill>
          <p:spPr>
            <a:xfrm>
              <a:off x="3313236" y="3779247"/>
              <a:ext cx="497003" cy="492755"/>
            </a:xfrm>
            <a:prstGeom prst="rect">
              <a:avLst/>
            </a:prstGeom>
          </p:spPr>
        </p:pic>
      </p:grpSp>
      <p:grpSp>
        <p:nvGrpSpPr>
          <p:cNvPr id="62" name="Group 61"/>
          <p:cNvGrpSpPr/>
          <p:nvPr/>
        </p:nvGrpSpPr>
        <p:grpSpPr>
          <a:xfrm>
            <a:off x="146476" y="5060541"/>
            <a:ext cx="1313850" cy="1002248"/>
            <a:chOff x="96790" y="4919285"/>
            <a:chExt cx="1476375" cy="1126228"/>
          </a:xfrm>
        </p:grpSpPr>
        <p:pic>
          <p:nvPicPr>
            <p:cNvPr id="7" name="Picture 6"/>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365932" y="4919285"/>
              <a:ext cx="959705" cy="895961"/>
            </a:xfrm>
            <a:prstGeom prst="rect">
              <a:avLst/>
            </a:prstGeom>
          </p:spPr>
        </p:pic>
        <p:sp>
          <p:nvSpPr>
            <p:cNvPr id="64" name="Rounded Rectangle 149"/>
            <p:cNvSpPr/>
            <p:nvPr/>
          </p:nvSpPr>
          <p:spPr>
            <a:xfrm>
              <a:off x="96790" y="5770876"/>
              <a:ext cx="1476375" cy="274637"/>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200" b="1" kern="0" dirty="0">
                  <a:solidFill>
                    <a:srgbClr val="000000"/>
                  </a:solidFill>
                  <a:latin typeface="Calibri"/>
                  <a:cs typeface="Calibri"/>
                </a:rPr>
                <a:t>Client App User</a:t>
              </a:r>
            </a:p>
          </p:txBody>
        </p:sp>
      </p:grpSp>
      <p:sp>
        <p:nvSpPr>
          <p:cNvPr id="93" name="TextBox 92"/>
          <p:cNvSpPr txBox="1"/>
          <p:nvPr/>
        </p:nvSpPr>
        <p:spPr>
          <a:xfrm>
            <a:off x="1422841" y="5242312"/>
            <a:ext cx="1521249" cy="1384995"/>
          </a:xfrm>
          <a:prstGeom prst="rect">
            <a:avLst/>
          </a:prstGeom>
          <a:noFill/>
        </p:spPr>
        <p:txBody>
          <a:bodyPr wrap="square" rtlCol="0">
            <a:spAutoFit/>
          </a:bodyPr>
          <a:lstStyle>
            <a:defPPr>
              <a:defRPr lang="en-US"/>
            </a:defPPr>
            <a:lvl1pPr marL="109538" indent="-109538">
              <a:buFont typeface="Arial" panose="020B0604020202020204" pitchFamily="34" charset="0"/>
              <a:buChar char="•"/>
              <a:defRPr sz="1400"/>
            </a:lvl1pPr>
          </a:lstStyle>
          <a:p>
            <a:r>
              <a:rPr lang="en-US" dirty="0"/>
              <a:t>Use client app user interface to perform database tasks</a:t>
            </a:r>
          </a:p>
          <a:p>
            <a:r>
              <a:rPr lang="en-US" dirty="0"/>
              <a:t>No need to type SQL</a:t>
            </a:r>
          </a:p>
        </p:txBody>
      </p:sp>
      <p:sp>
        <p:nvSpPr>
          <p:cNvPr id="122" name="Rounded Rectangle 149"/>
          <p:cNvSpPr/>
          <p:nvPr/>
        </p:nvSpPr>
        <p:spPr>
          <a:xfrm>
            <a:off x="7658462" y="4936569"/>
            <a:ext cx="1313850" cy="244404"/>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200" b="1" kern="0" dirty="0">
                <a:solidFill>
                  <a:srgbClr val="000000"/>
                </a:solidFill>
                <a:latin typeface="Calibri"/>
                <a:cs typeface="Calibri"/>
              </a:rPr>
              <a:t>Database Server</a:t>
            </a:r>
          </a:p>
        </p:txBody>
      </p:sp>
      <p:sp>
        <p:nvSpPr>
          <p:cNvPr id="128" name="Arrow: Right 127"/>
          <p:cNvSpPr/>
          <p:nvPr/>
        </p:nvSpPr>
        <p:spPr>
          <a:xfrm>
            <a:off x="1407870" y="1310420"/>
            <a:ext cx="1568983" cy="457397"/>
          </a:xfrm>
          <a:prstGeom prst="rightArrow">
            <a:avLst>
              <a:gd name="adj1" fmla="val 45107"/>
              <a:gd name="adj2" fmla="val 68150"/>
            </a:avLst>
          </a:prstGeom>
          <a:solidFill>
            <a:schemeClr val="tx1">
              <a:lumMod val="65000"/>
              <a:lumOff val="3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29" name="Rectangle 128"/>
          <p:cNvSpPr/>
          <p:nvPr/>
        </p:nvSpPr>
        <p:spPr>
          <a:xfrm>
            <a:off x="1358481" y="1381218"/>
            <a:ext cx="1511055" cy="307777"/>
          </a:xfrm>
          <a:prstGeom prst="rect">
            <a:avLst/>
          </a:prstGeom>
        </p:spPr>
        <p:txBody>
          <a:bodyPr wrap="none">
            <a:spAutoFit/>
          </a:bodyPr>
          <a:lstStyle/>
          <a:p>
            <a:r>
              <a:rPr lang="en-US" sz="1400" dirty="0">
                <a:solidFill>
                  <a:schemeClr val="bg1"/>
                </a:solidFill>
              </a:rPr>
              <a:t>Type Java and SQL</a:t>
            </a:r>
          </a:p>
        </p:txBody>
      </p:sp>
      <p:sp>
        <p:nvSpPr>
          <p:cNvPr id="130" name="TextBox 129"/>
          <p:cNvSpPr txBox="1"/>
          <p:nvPr/>
        </p:nvSpPr>
        <p:spPr>
          <a:xfrm>
            <a:off x="1421735" y="1659693"/>
            <a:ext cx="1555118" cy="1169551"/>
          </a:xfrm>
          <a:prstGeom prst="rect">
            <a:avLst/>
          </a:prstGeom>
          <a:noFill/>
        </p:spPr>
        <p:txBody>
          <a:bodyPr wrap="square" rtlCol="0">
            <a:spAutoFit/>
          </a:bodyPr>
          <a:lstStyle>
            <a:defPPr>
              <a:defRPr lang="en-US"/>
            </a:defPPr>
            <a:lvl1pPr marL="109538" indent="-109538">
              <a:buFont typeface="Arial" panose="020B0604020202020204" pitchFamily="34" charset="0"/>
              <a:buChar char="•"/>
              <a:defRPr sz="1400"/>
            </a:lvl1pPr>
          </a:lstStyle>
          <a:p>
            <a:r>
              <a:rPr lang="en-US" dirty="0"/>
              <a:t>Embed SQL</a:t>
            </a:r>
            <a:br>
              <a:rPr lang="en-US" dirty="0"/>
            </a:br>
            <a:r>
              <a:rPr lang="en-US" dirty="0"/>
              <a:t>statements within app code so app can perform database tasks</a:t>
            </a:r>
          </a:p>
        </p:txBody>
      </p:sp>
      <p:sp>
        <p:nvSpPr>
          <p:cNvPr id="136" name="Arrow: Right 135"/>
          <p:cNvSpPr/>
          <p:nvPr/>
        </p:nvSpPr>
        <p:spPr>
          <a:xfrm>
            <a:off x="1407869" y="4910826"/>
            <a:ext cx="2154999" cy="457397"/>
          </a:xfrm>
          <a:prstGeom prst="rightArrow">
            <a:avLst>
              <a:gd name="adj1" fmla="val 45107"/>
              <a:gd name="adj2" fmla="val 68150"/>
            </a:avLst>
          </a:prstGeom>
          <a:solidFill>
            <a:schemeClr val="tx1">
              <a:lumMod val="65000"/>
              <a:lumOff val="3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38" name="Rectangle 137"/>
          <p:cNvSpPr/>
          <p:nvPr/>
        </p:nvSpPr>
        <p:spPr>
          <a:xfrm>
            <a:off x="1345057" y="4981430"/>
            <a:ext cx="2160143" cy="307777"/>
          </a:xfrm>
          <a:prstGeom prst="rect">
            <a:avLst/>
          </a:prstGeom>
        </p:spPr>
        <p:txBody>
          <a:bodyPr wrap="none">
            <a:spAutoFit/>
          </a:bodyPr>
          <a:lstStyle/>
          <a:p>
            <a:r>
              <a:rPr lang="en-US" sz="1400" dirty="0">
                <a:solidFill>
                  <a:schemeClr val="bg1"/>
                </a:solidFill>
              </a:rPr>
              <a:t>Select buttons, menus, etc.</a:t>
            </a:r>
          </a:p>
        </p:txBody>
      </p:sp>
      <p:sp>
        <p:nvSpPr>
          <p:cNvPr id="139" name="Rectangle 138"/>
          <p:cNvSpPr/>
          <p:nvPr/>
        </p:nvSpPr>
        <p:spPr>
          <a:xfrm>
            <a:off x="5109419" y="5370267"/>
            <a:ext cx="2549043" cy="307777"/>
          </a:xfrm>
          <a:prstGeom prst="rect">
            <a:avLst/>
          </a:prstGeom>
        </p:spPr>
        <p:txBody>
          <a:bodyPr wrap="square">
            <a:spAutoFit/>
          </a:bodyPr>
          <a:lstStyle/>
          <a:p>
            <a:r>
              <a:rPr lang="en-US" sz="1400" dirty="0">
                <a:solidFill>
                  <a:schemeClr val="bg1"/>
                </a:solidFill>
              </a:rPr>
              <a:t>SQL sent to server over network</a:t>
            </a:r>
          </a:p>
        </p:txBody>
      </p:sp>
      <p:grpSp>
        <p:nvGrpSpPr>
          <p:cNvPr id="142" name="Group 141"/>
          <p:cNvGrpSpPr/>
          <p:nvPr/>
        </p:nvGrpSpPr>
        <p:grpSpPr>
          <a:xfrm>
            <a:off x="3595236" y="4889975"/>
            <a:ext cx="1345681" cy="1439658"/>
            <a:chOff x="2786134" y="3676976"/>
            <a:chExt cx="1206283" cy="1290525"/>
          </a:xfrm>
        </p:grpSpPr>
        <p:pic>
          <p:nvPicPr>
            <p:cNvPr id="145" name="Picture 4" descr="Image result for computer 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2786134" y="3676976"/>
              <a:ext cx="1206283" cy="1290525"/>
            </a:xfrm>
            <a:prstGeom prst="rect">
              <a:avLst/>
            </a:prstGeom>
            <a:noFill/>
            <a:extLst>
              <a:ext uri="{909E8E84-426E-40DD-AFC4-6F175D3DCCD1}">
                <a14:hiddenFill xmlns:a14="http://schemas.microsoft.com/office/drawing/2010/main">
                  <a:solidFill>
                    <a:srgbClr val="FFFFFF"/>
                  </a:solidFill>
                </a14:hiddenFill>
              </a:ext>
            </a:extLst>
          </p:spPr>
        </p:pic>
        <p:pic>
          <p:nvPicPr>
            <p:cNvPr id="144" name="Picture 143"/>
            <p:cNvPicPr>
              <a:picLocks noChangeAspect="1"/>
            </p:cNvPicPr>
            <p:nvPr/>
          </p:nvPicPr>
          <p:blipFill>
            <a:blip r:embed="rId7"/>
            <a:stretch>
              <a:fillRect/>
            </a:stretch>
          </p:blipFill>
          <p:spPr>
            <a:xfrm>
              <a:off x="3313236" y="3779247"/>
              <a:ext cx="497003" cy="492755"/>
            </a:xfrm>
            <a:prstGeom prst="rect">
              <a:avLst/>
            </a:prstGeom>
          </p:spPr>
        </p:pic>
      </p:grpSp>
      <p:sp>
        <p:nvSpPr>
          <p:cNvPr id="70" name="Rectangle 69"/>
          <p:cNvSpPr/>
          <p:nvPr/>
        </p:nvSpPr>
        <p:spPr>
          <a:xfrm>
            <a:off x="5679903" y="5781492"/>
            <a:ext cx="1839611" cy="307777"/>
          </a:xfrm>
          <a:prstGeom prst="rect">
            <a:avLst/>
          </a:prstGeom>
        </p:spPr>
        <p:txBody>
          <a:bodyPr wrap="square">
            <a:spAutoFit/>
          </a:bodyPr>
          <a:lstStyle/>
          <a:p>
            <a:r>
              <a:rPr lang="en-US" sz="1400" dirty="0">
                <a:solidFill>
                  <a:schemeClr val="bg1"/>
                </a:solidFill>
              </a:rPr>
              <a:t>Server returns results</a:t>
            </a:r>
          </a:p>
        </p:txBody>
      </p:sp>
      <p:grpSp>
        <p:nvGrpSpPr>
          <p:cNvPr id="2048" name="Group 2047"/>
          <p:cNvGrpSpPr/>
          <p:nvPr/>
        </p:nvGrpSpPr>
        <p:grpSpPr>
          <a:xfrm rot="20983919">
            <a:off x="3159526" y="2837271"/>
            <a:ext cx="1720716" cy="1626014"/>
            <a:chOff x="5993388" y="4651392"/>
            <a:chExt cx="1211856" cy="1145158"/>
          </a:xfrm>
        </p:grpSpPr>
        <p:grpSp>
          <p:nvGrpSpPr>
            <p:cNvPr id="76" name="Group 75"/>
            <p:cNvGrpSpPr/>
            <p:nvPr/>
          </p:nvGrpSpPr>
          <p:grpSpPr>
            <a:xfrm>
              <a:off x="5993388" y="4651392"/>
              <a:ext cx="1211856" cy="1145158"/>
              <a:chOff x="879368" y="1444257"/>
              <a:chExt cx="1020611" cy="964441"/>
            </a:xfrm>
          </p:grpSpPr>
          <p:pic>
            <p:nvPicPr>
              <p:cNvPr id="77" name="Picture 4" descr="Image result for software png">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7964" y="1444257"/>
                <a:ext cx="736725" cy="964441"/>
              </a:xfrm>
              <a:prstGeom prst="rect">
                <a:avLst/>
              </a:prstGeom>
              <a:noFill/>
              <a:extLst>
                <a:ext uri="{909E8E84-426E-40DD-AFC4-6F175D3DCCD1}">
                  <a14:hiddenFill xmlns:a14="http://schemas.microsoft.com/office/drawing/2010/main">
                    <a:solidFill>
                      <a:srgbClr val="FFFFFF"/>
                    </a:solidFill>
                  </a14:hiddenFill>
                </a:ext>
              </a:extLst>
            </p:spPr>
          </p:pic>
          <p:sp>
            <p:nvSpPr>
              <p:cNvPr id="78" name="Text Box 23"/>
              <p:cNvSpPr txBox="1">
                <a:spLocks noChangeArrowheads="1"/>
              </p:cNvSpPr>
              <p:nvPr/>
            </p:nvSpPr>
            <p:spPr bwMode="auto">
              <a:xfrm>
                <a:off x="879368" y="1547569"/>
                <a:ext cx="1020611" cy="150606"/>
              </a:xfrm>
              <a:prstGeom prst="rect">
                <a:avLst/>
              </a:prstGeom>
              <a:noFill/>
              <a:ln>
                <a:noFill/>
              </a:ln>
              <a:effectLst/>
              <a:scene3d>
                <a:camera prst="isometricOffAxis1Right">
                  <a:rot lat="600000" lon="20039998" rev="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r>
                  <a:rPr lang="en-US" sz="1050" dirty="0"/>
                  <a:t>Client App</a:t>
                </a:r>
              </a:p>
            </p:txBody>
          </p:sp>
        </p:grpSp>
        <p:pic>
          <p:nvPicPr>
            <p:cNvPr id="69" name="Picture 2" descr="Image result for application window 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23670" y="5033622"/>
              <a:ext cx="351292" cy="351293"/>
            </a:xfrm>
            <a:prstGeom prst="rect">
              <a:avLst/>
            </a:prstGeom>
            <a:noFill/>
            <a:scene3d>
              <a:camera prst="orthographicFront">
                <a:rot lat="899975" lon="20099983" rev="0"/>
              </a:camera>
              <a:lightRig rig="threePt" dir="t"/>
            </a:scene3d>
            <a:extLst>
              <a:ext uri="{909E8E84-426E-40DD-AFC4-6F175D3DCCD1}">
                <a14:hiddenFill xmlns:a14="http://schemas.microsoft.com/office/drawing/2010/main">
                  <a:solidFill>
                    <a:srgbClr val="FFFFFF"/>
                  </a:solidFill>
                </a14:hiddenFill>
              </a:ext>
            </a:extLst>
          </p:spPr>
        </p:pic>
      </p:grpSp>
      <p:grpSp>
        <p:nvGrpSpPr>
          <p:cNvPr id="103" name="Group 102"/>
          <p:cNvGrpSpPr/>
          <p:nvPr/>
        </p:nvGrpSpPr>
        <p:grpSpPr>
          <a:xfrm>
            <a:off x="3081329" y="5544149"/>
            <a:ext cx="1037842" cy="980722"/>
            <a:chOff x="5993388" y="4651392"/>
            <a:chExt cx="1211856" cy="1145158"/>
          </a:xfrm>
        </p:grpSpPr>
        <p:grpSp>
          <p:nvGrpSpPr>
            <p:cNvPr id="104" name="Group 103"/>
            <p:cNvGrpSpPr/>
            <p:nvPr/>
          </p:nvGrpSpPr>
          <p:grpSpPr>
            <a:xfrm>
              <a:off x="5993388" y="4651392"/>
              <a:ext cx="1211856" cy="1145158"/>
              <a:chOff x="879368" y="1444257"/>
              <a:chExt cx="1020611" cy="964441"/>
            </a:xfrm>
          </p:grpSpPr>
          <p:pic>
            <p:nvPicPr>
              <p:cNvPr id="111" name="Picture 4" descr="Image result for software png">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7964" y="1444257"/>
                <a:ext cx="736725" cy="964441"/>
              </a:xfrm>
              <a:prstGeom prst="rect">
                <a:avLst/>
              </a:prstGeom>
              <a:noFill/>
              <a:extLst>
                <a:ext uri="{909E8E84-426E-40DD-AFC4-6F175D3DCCD1}">
                  <a14:hiddenFill xmlns:a14="http://schemas.microsoft.com/office/drawing/2010/main">
                    <a:solidFill>
                      <a:srgbClr val="FFFFFF"/>
                    </a:solidFill>
                  </a14:hiddenFill>
                </a:ext>
              </a:extLst>
            </p:spPr>
          </p:pic>
          <p:sp>
            <p:nvSpPr>
              <p:cNvPr id="112" name="Text Box 23"/>
              <p:cNvSpPr txBox="1">
                <a:spLocks noChangeArrowheads="1"/>
              </p:cNvSpPr>
              <p:nvPr/>
            </p:nvSpPr>
            <p:spPr bwMode="auto">
              <a:xfrm>
                <a:off x="879368" y="1520041"/>
                <a:ext cx="1020611" cy="211867"/>
              </a:xfrm>
              <a:prstGeom prst="rect">
                <a:avLst/>
              </a:prstGeom>
              <a:noFill/>
              <a:ln>
                <a:noFill/>
              </a:ln>
              <a:effectLst/>
              <a:scene3d>
                <a:camera prst="isometricOffAxis1Right">
                  <a:rot lat="600000" lon="20039998" rev="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r>
                  <a:rPr lang="en-US" sz="800" dirty="0"/>
                  <a:t>Client App</a:t>
                </a:r>
              </a:p>
            </p:txBody>
          </p:sp>
        </p:grpSp>
        <p:pic>
          <p:nvPicPr>
            <p:cNvPr id="110" name="Picture 2" descr="Image result for application window 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23670" y="5033622"/>
              <a:ext cx="351292" cy="351293"/>
            </a:xfrm>
            <a:prstGeom prst="rect">
              <a:avLst/>
            </a:prstGeom>
            <a:noFill/>
            <a:scene3d>
              <a:camera prst="orthographicFront">
                <a:rot lat="899975" lon="20099983" rev="0"/>
              </a:camera>
              <a:lightRig rig="threePt" dir="t"/>
            </a:scene3d>
            <a:extLst>
              <a:ext uri="{909E8E84-426E-40DD-AFC4-6F175D3DCCD1}">
                <a14:hiddenFill xmlns:a14="http://schemas.microsoft.com/office/drawing/2010/main">
                  <a:solidFill>
                    <a:srgbClr val="FFFFFF"/>
                  </a:solidFill>
                </a14:hiddenFill>
              </a:ext>
            </a:extLst>
          </p:spPr>
        </p:pic>
      </p:grpSp>
      <p:sp>
        <p:nvSpPr>
          <p:cNvPr id="94" name="Rounded Rectangle 149"/>
          <p:cNvSpPr/>
          <p:nvPr/>
        </p:nvSpPr>
        <p:spPr>
          <a:xfrm>
            <a:off x="4797972" y="1347929"/>
            <a:ext cx="2242953" cy="29033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200" b="1" kern="0" dirty="0">
                <a:solidFill>
                  <a:srgbClr val="000000"/>
                </a:solidFill>
                <a:latin typeface="Calibri"/>
                <a:cs typeface="Calibri"/>
              </a:rPr>
              <a:t>App Developer’s Computer</a:t>
            </a:r>
          </a:p>
        </p:txBody>
      </p:sp>
      <p:sp>
        <p:nvSpPr>
          <p:cNvPr id="95" name="Rounded Rectangle 149"/>
          <p:cNvSpPr/>
          <p:nvPr/>
        </p:nvSpPr>
        <p:spPr>
          <a:xfrm>
            <a:off x="4797971" y="5074125"/>
            <a:ext cx="2242954" cy="263732"/>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200" b="1" kern="0" dirty="0">
                <a:solidFill>
                  <a:srgbClr val="000000"/>
                </a:solidFill>
                <a:latin typeface="Calibri"/>
                <a:cs typeface="Calibri"/>
              </a:rPr>
              <a:t>End User’s Computer</a:t>
            </a:r>
          </a:p>
        </p:txBody>
      </p:sp>
      <p:sp>
        <p:nvSpPr>
          <p:cNvPr id="88" name="TextBox 87"/>
          <p:cNvSpPr txBox="1"/>
          <p:nvPr/>
        </p:nvSpPr>
        <p:spPr>
          <a:xfrm>
            <a:off x="5084590" y="2260542"/>
            <a:ext cx="1316890" cy="1015663"/>
          </a:xfrm>
          <a:prstGeom prst="rect">
            <a:avLst/>
          </a:prstGeom>
          <a:noFill/>
        </p:spPr>
        <p:txBody>
          <a:bodyPr wrap="square" rtlCol="0">
            <a:spAutoFit/>
          </a:bodyPr>
          <a:lstStyle/>
          <a:p>
            <a:pPr>
              <a:lnSpc>
                <a:spcPts val="1200"/>
              </a:lnSpc>
            </a:pPr>
            <a:r>
              <a:rPr lang="en-US" sz="1200" dirty="0"/>
              <a:t>Client app is published by developer to app store (or some other delivery channel).</a:t>
            </a:r>
          </a:p>
        </p:txBody>
      </p:sp>
      <p:sp>
        <p:nvSpPr>
          <p:cNvPr id="91" name="TextBox 90"/>
          <p:cNvSpPr txBox="1"/>
          <p:nvPr/>
        </p:nvSpPr>
        <p:spPr>
          <a:xfrm>
            <a:off x="5082623" y="3954359"/>
            <a:ext cx="1158641" cy="1017843"/>
          </a:xfrm>
          <a:prstGeom prst="rect">
            <a:avLst/>
          </a:prstGeom>
          <a:noFill/>
        </p:spPr>
        <p:txBody>
          <a:bodyPr wrap="square" rtlCol="0">
            <a:spAutoFit/>
          </a:bodyPr>
          <a:lstStyle/>
          <a:p>
            <a:pPr>
              <a:lnSpc>
                <a:spcPts val="1200"/>
              </a:lnSpc>
            </a:pPr>
            <a:r>
              <a:rPr lang="en-US" sz="1200" dirty="0"/>
              <a:t>Client app is installed on end user’s computer or application server.</a:t>
            </a:r>
          </a:p>
        </p:txBody>
      </p:sp>
    </p:spTree>
    <p:extLst>
      <p:ext uri="{BB962C8B-B14F-4D97-AF65-F5344CB8AC3E}">
        <p14:creationId xmlns:p14="http://schemas.microsoft.com/office/powerpoint/2010/main" val="791924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BA08687-B409-4940-94C2-5AB0894FDF2C}"/>
              </a:ext>
            </a:extLst>
          </p:cNvPr>
          <p:cNvPicPr>
            <a:picLocks noChangeAspect="1"/>
          </p:cNvPicPr>
          <p:nvPr/>
        </p:nvPicPr>
        <p:blipFill>
          <a:blip r:embed="rId2"/>
          <a:stretch>
            <a:fillRect/>
          </a:stretch>
        </p:blipFill>
        <p:spPr>
          <a:xfrm>
            <a:off x="119425" y="1051003"/>
            <a:ext cx="8923809" cy="5390476"/>
          </a:xfrm>
          <a:prstGeom prst="rect">
            <a:avLst/>
          </a:prstGeom>
        </p:spPr>
      </p:pic>
      <p:sp>
        <p:nvSpPr>
          <p:cNvPr id="2" name="Title 1"/>
          <p:cNvSpPr>
            <a:spLocks noGrp="1"/>
          </p:cNvSpPr>
          <p:nvPr>
            <p:ph type="title"/>
          </p:nvPr>
        </p:nvSpPr>
        <p:spPr/>
        <p:txBody>
          <a:bodyPr/>
          <a:lstStyle/>
          <a:p>
            <a:pPr eaLnBrk="1" hangingPunct="1"/>
            <a:r>
              <a:rPr lang="en-US" sz="2400" dirty="0"/>
              <a:t>The Query Editor Window</a:t>
            </a:r>
          </a:p>
        </p:txBody>
      </p:sp>
      <p:sp>
        <p:nvSpPr>
          <p:cNvPr id="3" name="Slide Number Placeholder 2"/>
          <p:cNvSpPr>
            <a:spLocks noGrp="1"/>
          </p:cNvSpPr>
          <p:nvPr>
            <p:ph type="sldNum" sz="quarter" idx="12"/>
          </p:nvPr>
        </p:nvSpPr>
        <p:spPr/>
        <p:txBody>
          <a:bodyPr/>
          <a:lstStyle/>
          <a:p>
            <a:fld id="{A8160BDD-7155-D744-B749-9730458604AD}" type="slidenum">
              <a:rPr lang="en-US" smtClean="0"/>
              <a:t>11</a:t>
            </a:fld>
            <a:endParaRPr lang="en-US" dirty="0"/>
          </a:p>
        </p:txBody>
      </p:sp>
      <p:sp>
        <p:nvSpPr>
          <p:cNvPr id="23" name="Rounded Rectangle 12"/>
          <p:cNvSpPr/>
          <p:nvPr/>
        </p:nvSpPr>
        <p:spPr>
          <a:xfrm>
            <a:off x="7311463" y="5029200"/>
            <a:ext cx="1151841" cy="274638"/>
          </a:xfrm>
          <a:prstGeom prst="roundRect">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Results Pane</a:t>
            </a:r>
          </a:p>
        </p:txBody>
      </p:sp>
      <p:cxnSp>
        <p:nvCxnSpPr>
          <p:cNvPr id="24" name="Straight Arrow Connector 23"/>
          <p:cNvCxnSpPr/>
          <p:nvPr/>
        </p:nvCxnSpPr>
        <p:spPr>
          <a:xfrm flipH="1">
            <a:off x="4594299" y="3831476"/>
            <a:ext cx="1" cy="480744"/>
          </a:xfrm>
          <a:prstGeom prst="straightConnector1">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25" name="Rounded Rectangle 12"/>
          <p:cNvSpPr/>
          <p:nvPr/>
        </p:nvSpPr>
        <p:spPr>
          <a:xfrm>
            <a:off x="4018378" y="3706960"/>
            <a:ext cx="1151841" cy="274638"/>
          </a:xfrm>
          <a:prstGeom prst="roundRect">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Messages Tab</a:t>
            </a:r>
          </a:p>
        </p:txBody>
      </p:sp>
      <p:sp>
        <p:nvSpPr>
          <p:cNvPr id="13" name="Rounded Rectangle 12"/>
          <p:cNvSpPr/>
          <p:nvPr/>
        </p:nvSpPr>
        <p:spPr>
          <a:xfrm>
            <a:off x="7311463" y="2924152"/>
            <a:ext cx="1151841" cy="274638"/>
          </a:xfrm>
          <a:prstGeom prst="roundRect">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bg1"/>
                </a:solidFill>
              </a:rPr>
              <a:t>Editor Pane</a:t>
            </a:r>
          </a:p>
        </p:txBody>
      </p:sp>
    </p:spTree>
    <p:extLst>
      <p:ext uri="{BB962C8B-B14F-4D97-AF65-F5344CB8AC3E}">
        <p14:creationId xmlns:p14="http://schemas.microsoft.com/office/powerpoint/2010/main" val="16783343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Connecting to a Database</a:t>
            </a:r>
          </a:p>
        </p:txBody>
      </p:sp>
      <p:sp>
        <p:nvSpPr>
          <p:cNvPr id="3" name="Content Placeholder 2"/>
          <p:cNvSpPr>
            <a:spLocks noGrp="1"/>
          </p:cNvSpPr>
          <p:nvPr>
            <p:ph idx="1"/>
          </p:nvPr>
        </p:nvSpPr>
        <p:spPr/>
        <p:txBody>
          <a:bodyPr/>
          <a:lstStyle/>
          <a:p>
            <a:r>
              <a:rPr lang="en-US" dirty="0"/>
              <a:t>Fuller &amp; Ackerman:</a:t>
            </a:r>
          </a:p>
          <a:p>
            <a:pPr lvl="1"/>
            <a:r>
              <a:rPr lang="en-US" dirty="0"/>
              <a:t>Publishing company</a:t>
            </a:r>
          </a:p>
          <a:p>
            <a:pPr lvl="1"/>
            <a:r>
              <a:rPr lang="en-US" dirty="0"/>
              <a:t>Store their organizational data in a SQL Server 2017 database called Pub1:</a:t>
            </a:r>
          </a:p>
          <a:p>
            <a:pPr lvl="2"/>
            <a:r>
              <a:rPr lang="en-US" dirty="0"/>
              <a:t>Customer information</a:t>
            </a:r>
          </a:p>
          <a:p>
            <a:pPr lvl="2"/>
            <a:r>
              <a:rPr lang="en-US" dirty="0"/>
              <a:t>Books published by the company</a:t>
            </a:r>
          </a:p>
          <a:p>
            <a:pPr lvl="2"/>
            <a:r>
              <a:rPr lang="en-US" dirty="0"/>
              <a:t>Obsolete titles</a:t>
            </a:r>
          </a:p>
          <a:p>
            <a:pPr lvl="2"/>
            <a:r>
              <a:rPr lang="en-US" dirty="0"/>
              <a:t>Sales transactions</a:t>
            </a:r>
          </a:p>
          <a:p>
            <a:pPr lvl="2"/>
            <a:r>
              <a:rPr lang="en-US" dirty="0"/>
              <a:t>Details of sales representatives working for the company</a:t>
            </a:r>
          </a:p>
          <a:p>
            <a:r>
              <a:rPr lang="en-US" dirty="0"/>
              <a:t>Before you can work with the database in SQL, you must:</a:t>
            </a:r>
          </a:p>
          <a:p>
            <a:pPr lvl="1"/>
            <a:r>
              <a:rPr lang="en-US" dirty="0"/>
              <a:t>Connect to the server.</a:t>
            </a:r>
          </a:p>
          <a:p>
            <a:pPr lvl="1"/>
            <a:r>
              <a:rPr lang="en-US" dirty="0"/>
              <a:t>Make sure the Pub1 database is attached to the server.</a:t>
            </a:r>
          </a:p>
          <a:p>
            <a:pPr lvl="1"/>
            <a:r>
              <a:rPr lang="en-US" dirty="0"/>
              <a:t>Enter the SQL </a:t>
            </a:r>
            <a:r>
              <a:rPr lang="en-US" sz="1400" dirty="0">
                <a:latin typeface="Courier New" panose="02070309020205020404" pitchFamily="49" charset="0"/>
                <a:cs typeface="Courier New" panose="02070309020205020404" pitchFamily="49" charset="0"/>
              </a:rPr>
              <a:t>USE</a:t>
            </a:r>
            <a:r>
              <a:rPr lang="en-US" dirty="0"/>
              <a:t> command to identify which database</a:t>
            </a:r>
            <a:br>
              <a:rPr lang="en-US" dirty="0"/>
            </a:br>
            <a:r>
              <a:rPr lang="en-US" dirty="0"/>
              <a:t>your SQL commands apply to.</a:t>
            </a:r>
          </a:p>
        </p:txBody>
      </p:sp>
      <p:sp>
        <p:nvSpPr>
          <p:cNvPr id="4" name="Slide Number Placeholder 3"/>
          <p:cNvSpPr>
            <a:spLocks noGrp="1"/>
          </p:cNvSpPr>
          <p:nvPr>
            <p:ph type="sldNum" sz="quarter" idx="12"/>
          </p:nvPr>
        </p:nvSpPr>
        <p:spPr/>
        <p:txBody>
          <a:bodyPr/>
          <a:lstStyle/>
          <a:p>
            <a:fld id="{A8160BDD-7155-D744-B749-9730458604AD}" type="slidenum">
              <a:rPr lang="en-US" smtClean="0"/>
              <a:t>12</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7181" y="4572000"/>
            <a:ext cx="2175967" cy="2056032"/>
          </a:xfrm>
          <a:prstGeom prst="rect">
            <a:avLst/>
          </a:prstGeom>
        </p:spPr>
      </p:pic>
    </p:spTree>
    <p:extLst>
      <p:ext uri="{BB962C8B-B14F-4D97-AF65-F5344CB8AC3E}">
        <p14:creationId xmlns:p14="http://schemas.microsoft.com/office/powerpoint/2010/main" val="2218163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Rectangle: Rounded Corners 172"/>
          <p:cNvSpPr/>
          <p:nvPr/>
        </p:nvSpPr>
        <p:spPr>
          <a:xfrm>
            <a:off x="162935" y="2498966"/>
            <a:ext cx="8828665" cy="2439168"/>
          </a:xfrm>
          <a:prstGeom prst="roundRect">
            <a:avLst>
              <a:gd name="adj" fmla="val 7024"/>
            </a:avLst>
          </a:prstGeom>
          <a:solidFill>
            <a:schemeClr val="bg1">
              <a:lumMod val="85000"/>
              <a:alpha val="33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pic>
        <p:nvPicPr>
          <p:cNvPr id="116" name="Picture 115"/>
          <p:cNvPicPr>
            <a:picLocks noChangeAspect="1"/>
          </p:cNvPicPr>
          <p:nvPr/>
        </p:nvPicPr>
        <p:blipFill rotWithShape="1">
          <a:blip r:embed="rId2"/>
          <a:srcRect b="47762"/>
          <a:stretch/>
        </p:blipFill>
        <p:spPr>
          <a:xfrm>
            <a:off x="2472821" y="1078210"/>
            <a:ext cx="5013290" cy="1021193"/>
          </a:xfrm>
          <a:prstGeom prst="rect">
            <a:avLst/>
          </a:prstGeom>
        </p:spPr>
      </p:pic>
      <p:sp>
        <p:nvSpPr>
          <p:cNvPr id="2" name="Title 1"/>
          <p:cNvSpPr>
            <a:spLocks noGrp="1"/>
          </p:cNvSpPr>
          <p:nvPr>
            <p:ph type="title"/>
          </p:nvPr>
        </p:nvSpPr>
        <p:spPr/>
        <p:txBody>
          <a:bodyPr/>
          <a:lstStyle/>
          <a:p>
            <a:r>
              <a:rPr lang="en-US" sz="2400" dirty="0"/>
              <a:t>A Query</a:t>
            </a:r>
          </a:p>
        </p:txBody>
      </p:sp>
      <p:sp>
        <p:nvSpPr>
          <p:cNvPr id="3" name="Slide Number Placeholder 2"/>
          <p:cNvSpPr>
            <a:spLocks noGrp="1"/>
          </p:cNvSpPr>
          <p:nvPr>
            <p:ph type="sldNum" sz="quarter" idx="12"/>
          </p:nvPr>
        </p:nvSpPr>
        <p:spPr/>
        <p:txBody>
          <a:bodyPr/>
          <a:lstStyle/>
          <a:p>
            <a:fld id="{A8160BDD-7155-D744-B749-9730458604AD}" type="slidenum">
              <a:rPr lang="en-US" smtClean="0"/>
              <a:t>13</a:t>
            </a:fld>
            <a:endParaRPr lang="en-US" dirty="0"/>
          </a:p>
        </p:txBody>
      </p:sp>
      <p:pic>
        <p:nvPicPr>
          <p:cNvPr id="117" name="Picture 116"/>
          <p:cNvPicPr>
            <a:picLocks noChangeAspect="1"/>
          </p:cNvPicPr>
          <p:nvPr/>
        </p:nvPicPr>
        <p:blipFill>
          <a:blip r:embed="rId3"/>
          <a:stretch>
            <a:fillRect/>
          </a:stretch>
        </p:blipFill>
        <p:spPr>
          <a:xfrm>
            <a:off x="3962619" y="5344541"/>
            <a:ext cx="2033694" cy="1056259"/>
          </a:xfrm>
          <a:prstGeom prst="rect">
            <a:avLst/>
          </a:prstGeom>
        </p:spPr>
      </p:pic>
      <p:sp>
        <p:nvSpPr>
          <p:cNvPr id="175" name="Rounded Rectangle 149"/>
          <p:cNvSpPr/>
          <p:nvPr/>
        </p:nvSpPr>
        <p:spPr>
          <a:xfrm>
            <a:off x="260565" y="5344541"/>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200" b="1" kern="0" dirty="0">
                <a:solidFill>
                  <a:srgbClr val="000000"/>
                </a:solidFill>
                <a:latin typeface="Calibri"/>
                <a:cs typeface="Calibri"/>
              </a:rPr>
              <a:t>Output</a:t>
            </a:r>
          </a:p>
        </p:txBody>
      </p:sp>
      <p:sp>
        <p:nvSpPr>
          <p:cNvPr id="176" name="Arrow: Down 175"/>
          <p:cNvSpPr/>
          <p:nvPr/>
        </p:nvSpPr>
        <p:spPr>
          <a:xfrm>
            <a:off x="4221007" y="4686593"/>
            <a:ext cx="1542278" cy="588582"/>
          </a:xfrm>
          <a:prstGeom prst="downArrow">
            <a:avLst>
              <a:gd name="adj1" fmla="val 52273"/>
              <a:gd name="adj2" fmla="val 62481"/>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b="1" dirty="0">
              <a:solidFill>
                <a:schemeClr val="bg1"/>
              </a:solidFill>
            </a:endParaRPr>
          </a:p>
        </p:txBody>
      </p:sp>
      <p:sp>
        <p:nvSpPr>
          <p:cNvPr id="179" name="Rounded Rectangle 149"/>
          <p:cNvSpPr/>
          <p:nvPr/>
        </p:nvSpPr>
        <p:spPr>
          <a:xfrm>
            <a:off x="260565" y="1090402"/>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200" b="1" kern="0" dirty="0">
                <a:solidFill>
                  <a:srgbClr val="000000"/>
                </a:solidFill>
                <a:latin typeface="Calibri"/>
                <a:cs typeface="Calibri"/>
              </a:rPr>
              <a:t>Table in database</a:t>
            </a:r>
          </a:p>
        </p:txBody>
      </p:sp>
      <p:sp>
        <p:nvSpPr>
          <p:cNvPr id="182" name="Arrow: Down 181"/>
          <p:cNvSpPr/>
          <p:nvPr/>
        </p:nvSpPr>
        <p:spPr>
          <a:xfrm>
            <a:off x="4221007" y="2267087"/>
            <a:ext cx="1542278" cy="588582"/>
          </a:xfrm>
          <a:prstGeom prst="downArrow">
            <a:avLst>
              <a:gd name="adj1" fmla="val 52273"/>
              <a:gd name="adj2" fmla="val 62481"/>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b="1" dirty="0">
              <a:solidFill>
                <a:schemeClr val="bg1"/>
              </a:solidFill>
            </a:endParaRPr>
          </a:p>
        </p:txBody>
      </p:sp>
      <p:sp>
        <p:nvSpPr>
          <p:cNvPr id="183" name="Rectangle 182"/>
          <p:cNvSpPr/>
          <p:nvPr/>
        </p:nvSpPr>
        <p:spPr>
          <a:xfrm>
            <a:off x="2039224" y="1816982"/>
            <a:ext cx="5199076" cy="352137"/>
          </a:xfrm>
          <a:prstGeom prst="rect">
            <a:avLst/>
          </a:prstGeom>
          <a:gradFill flip="none" rotWithShape="1">
            <a:gsLst>
              <a:gs pos="0">
                <a:schemeClr val="bg1"/>
              </a:gs>
              <a:gs pos="17000">
                <a:schemeClr val="bg1"/>
              </a:gs>
              <a:gs pos="100000">
                <a:schemeClr val="bg1">
                  <a:alpha val="0"/>
                </a:schemeClr>
              </a:gs>
            </a:gsLst>
            <a:lin ang="16200000" scaled="1"/>
            <a:tileRect/>
          </a:gra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85" name="Rounded Rectangle 149"/>
          <p:cNvSpPr/>
          <p:nvPr/>
        </p:nvSpPr>
        <p:spPr>
          <a:xfrm>
            <a:off x="260565" y="2560554"/>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200" b="1" kern="0" dirty="0">
                <a:solidFill>
                  <a:srgbClr val="000000"/>
                </a:solidFill>
                <a:latin typeface="Calibri"/>
                <a:cs typeface="Calibri"/>
              </a:rPr>
              <a:t>Query</a:t>
            </a:r>
          </a:p>
        </p:txBody>
      </p:sp>
      <p:grpSp>
        <p:nvGrpSpPr>
          <p:cNvPr id="4" name="Group 3"/>
          <p:cNvGrpSpPr/>
          <p:nvPr/>
        </p:nvGrpSpPr>
        <p:grpSpPr>
          <a:xfrm>
            <a:off x="646498" y="2920591"/>
            <a:ext cx="2255840" cy="1983270"/>
            <a:chOff x="3081329" y="4889975"/>
            <a:chExt cx="1859588" cy="1634896"/>
          </a:xfrm>
        </p:grpSpPr>
        <p:grpSp>
          <p:nvGrpSpPr>
            <p:cNvPr id="87" name="Group 86"/>
            <p:cNvGrpSpPr/>
            <p:nvPr/>
          </p:nvGrpSpPr>
          <p:grpSpPr>
            <a:xfrm>
              <a:off x="3595236" y="4889975"/>
              <a:ext cx="1345681" cy="1439658"/>
              <a:chOff x="2786134" y="3676976"/>
              <a:chExt cx="1206283" cy="1290525"/>
            </a:xfrm>
          </p:grpSpPr>
          <p:pic>
            <p:nvPicPr>
              <p:cNvPr id="88" name="Picture 4" descr="Image result for computer 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2786134" y="3676976"/>
                <a:ext cx="1206283" cy="1290525"/>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88"/>
              <p:cNvPicPr>
                <a:picLocks noChangeAspect="1"/>
              </p:cNvPicPr>
              <p:nvPr/>
            </p:nvPicPr>
            <p:blipFill>
              <a:blip r:embed="rId5"/>
              <a:stretch>
                <a:fillRect/>
              </a:stretch>
            </p:blipFill>
            <p:spPr>
              <a:xfrm>
                <a:off x="3313236" y="3779247"/>
                <a:ext cx="497003" cy="492755"/>
              </a:xfrm>
              <a:prstGeom prst="rect">
                <a:avLst/>
              </a:prstGeom>
            </p:spPr>
          </p:pic>
        </p:grpSp>
        <p:grpSp>
          <p:nvGrpSpPr>
            <p:cNvPr id="91" name="Group 90"/>
            <p:cNvGrpSpPr/>
            <p:nvPr/>
          </p:nvGrpSpPr>
          <p:grpSpPr>
            <a:xfrm>
              <a:off x="3081329" y="5544149"/>
              <a:ext cx="1037842" cy="980722"/>
              <a:chOff x="5993388" y="4651392"/>
              <a:chExt cx="1211856" cy="1145158"/>
            </a:xfrm>
          </p:grpSpPr>
          <p:grpSp>
            <p:nvGrpSpPr>
              <p:cNvPr id="92" name="Group 91"/>
              <p:cNvGrpSpPr/>
              <p:nvPr/>
            </p:nvGrpSpPr>
            <p:grpSpPr>
              <a:xfrm>
                <a:off x="5993388" y="4651392"/>
                <a:ext cx="1211856" cy="1145158"/>
                <a:chOff x="879368" y="1444257"/>
                <a:chExt cx="1020611" cy="964441"/>
              </a:xfrm>
            </p:grpSpPr>
            <p:pic>
              <p:nvPicPr>
                <p:cNvPr id="94" name="Picture 4" descr="Image result for software png">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7964" y="1444257"/>
                  <a:ext cx="736725" cy="964441"/>
                </a:xfrm>
                <a:prstGeom prst="rect">
                  <a:avLst/>
                </a:prstGeom>
                <a:noFill/>
                <a:extLst>
                  <a:ext uri="{909E8E84-426E-40DD-AFC4-6F175D3DCCD1}">
                    <a14:hiddenFill xmlns:a14="http://schemas.microsoft.com/office/drawing/2010/main">
                      <a:solidFill>
                        <a:srgbClr val="FFFFFF"/>
                      </a:solidFill>
                    </a14:hiddenFill>
                  </a:ext>
                </a:extLst>
              </p:spPr>
            </p:pic>
            <p:sp>
              <p:nvSpPr>
                <p:cNvPr id="95" name="Text Box 23"/>
                <p:cNvSpPr txBox="1">
                  <a:spLocks noChangeArrowheads="1"/>
                </p:cNvSpPr>
                <p:nvPr/>
              </p:nvSpPr>
              <p:spPr bwMode="auto">
                <a:xfrm>
                  <a:off x="879368" y="1520041"/>
                  <a:ext cx="1020611" cy="211867"/>
                </a:xfrm>
                <a:prstGeom prst="rect">
                  <a:avLst/>
                </a:prstGeom>
                <a:noFill/>
                <a:ln>
                  <a:noFill/>
                </a:ln>
                <a:effectLst/>
                <a:scene3d>
                  <a:camera prst="isometricOffAxis1Right">
                    <a:rot lat="600000" lon="20039998" rev="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r>
                    <a:rPr lang="en-US" sz="800" dirty="0"/>
                    <a:t>Client App</a:t>
                  </a:r>
                </a:p>
              </p:txBody>
            </p:sp>
          </p:grpSp>
          <p:pic>
            <p:nvPicPr>
              <p:cNvPr id="93" name="Picture 2" descr="Image result for application window 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23670" y="5033622"/>
                <a:ext cx="351292" cy="351293"/>
              </a:xfrm>
              <a:prstGeom prst="rect">
                <a:avLst/>
              </a:prstGeom>
              <a:noFill/>
              <a:scene3d>
                <a:camera prst="orthographicFront">
                  <a:rot lat="899975" lon="20099983" rev="0"/>
                </a:camera>
                <a:lightRig rig="threePt" dir="t"/>
              </a:scene3d>
              <a:extLst>
                <a:ext uri="{909E8E84-426E-40DD-AFC4-6F175D3DCCD1}">
                  <a14:hiddenFill xmlns:a14="http://schemas.microsoft.com/office/drawing/2010/main">
                    <a:solidFill>
                      <a:srgbClr val="FFFFFF"/>
                    </a:solidFill>
                  </a14:hiddenFill>
                </a:ext>
              </a:extLst>
            </p:spPr>
          </p:pic>
        </p:grpSp>
      </p:grpSp>
      <p:sp>
        <p:nvSpPr>
          <p:cNvPr id="7" name="Speech Bubble: Rectangle with Corners Rounded 6"/>
          <p:cNvSpPr/>
          <p:nvPr/>
        </p:nvSpPr>
        <p:spPr>
          <a:xfrm>
            <a:off x="3453469" y="2965997"/>
            <a:ext cx="5105082" cy="1496328"/>
          </a:xfrm>
          <a:prstGeom prst="wedgeRoundRectCallout">
            <a:avLst>
              <a:gd name="adj1" fmla="val -64520"/>
              <a:gd name="adj2" fmla="val -19603"/>
              <a:gd name="adj3" fmla="val 16667"/>
            </a:avLst>
          </a:prstGeom>
          <a:solidFill>
            <a:schemeClr val="bg1"/>
          </a:solidFill>
          <a:ln w="28575" cap="flat" cmpd="sng" algn="ctr">
            <a:solidFill>
              <a:schemeClr val="tx1"/>
            </a:solidFill>
            <a:prstDash val="solid"/>
          </a:ln>
          <a:effectLst/>
        </p:spPr>
        <p:txBody>
          <a:bodyPr rtlCol="0" anchor="ctr"/>
          <a:lstStyle/>
          <a:p>
            <a:pPr defTabSz="914400"/>
            <a:r>
              <a:rPr lang="en-US" dirty="0"/>
              <a:t>“Get all the data from the Customers table, and ignore all rows except those where the state is NY. And once you find the rows I’m looking for, return only the custname, city, and state columns.”</a:t>
            </a:r>
          </a:p>
        </p:txBody>
      </p:sp>
    </p:spTree>
    <p:extLst>
      <p:ext uri="{BB962C8B-B14F-4D97-AF65-F5344CB8AC3E}">
        <p14:creationId xmlns:p14="http://schemas.microsoft.com/office/powerpoint/2010/main" val="1297483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Rectangle: Rounded Corners 172"/>
          <p:cNvSpPr/>
          <p:nvPr/>
        </p:nvSpPr>
        <p:spPr>
          <a:xfrm>
            <a:off x="162935" y="2498966"/>
            <a:ext cx="8828665" cy="2439168"/>
          </a:xfrm>
          <a:prstGeom prst="roundRect">
            <a:avLst>
              <a:gd name="adj" fmla="val 7024"/>
            </a:avLst>
          </a:prstGeom>
          <a:solidFill>
            <a:schemeClr val="bg1">
              <a:lumMod val="85000"/>
              <a:alpha val="33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pic>
        <p:nvPicPr>
          <p:cNvPr id="116" name="Picture 115"/>
          <p:cNvPicPr>
            <a:picLocks noChangeAspect="1"/>
          </p:cNvPicPr>
          <p:nvPr/>
        </p:nvPicPr>
        <p:blipFill rotWithShape="1">
          <a:blip r:embed="rId2"/>
          <a:srcRect b="47762"/>
          <a:stretch/>
        </p:blipFill>
        <p:spPr>
          <a:xfrm>
            <a:off x="2472821" y="1078210"/>
            <a:ext cx="5013290" cy="1021193"/>
          </a:xfrm>
          <a:prstGeom prst="rect">
            <a:avLst/>
          </a:prstGeom>
        </p:spPr>
      </p:pic>
      <p:sp>
        <p:nvSpPr>
          <p:cNvPr id="2" name="Title 1"/>
          <p:cNvSpPr>
            <a:spLocks noGrp="1"/>
          </p:cNvSpPr>
          <p:nvPr>
            <p:ph type="title"/>
          </p:nvPr>
        </p:nvSpPr>
        <p:spPr/>
        <p:txBody>
          <a:bodyPr/>
          <a:lstStyle/>
          <a:p>
            <a:r>
              <a:rPr lang="en-US" sz="2400" dirty="0"/>
              <a:t>A Query Formed from the SELECT Command</a:t>
            </a:r>
          </a:p>
        </p:txBody>
      </p:sp>
      <p:sp>
        <p:nvSpPr>
          <p:cNvPr id="3" name="Slide Number Placeholder 2"/>
          <p:cNvSpPr>
            <a:spLocks noGrp="1"/>
          </p:cNvSpPr>
          <p:nvPr>
            <p:ph type="sldNum" sz="quarter" idx="12"/>
          </p:nvPr>
        </p:nvSpPr>
        <p:spPr/>
        <p:txBody>
          <a:bodyPr/>
          <a:lstStyle/>
          <a:p>
            <a:fld id="{A8160BDD-7155-D744-B749-9730458604AD}" type="slidenum">
              <a:rPr lang="en-US" smtClean="0"/>
              <a:t>14</a:t>
            </a:fld>
            <a:endParaRPr lang="en-US" dirty="0"/>
          </a:p>
        </p:txBody>
      </p:sp>
      <p:pic>
        <p:nvPicPr>
          <p:cNvPr id="117" name="Picture 116"/>
          <p:cNvPicPr>
            <a:picLocks noChangeAspect="1"/>
          </p:cNvPicPr>
          <p:nvPr/>
        </p:nvPicPr>
        <p:blipFill>
          <a:blip r:embed="rId3"/>
          <a:stretch>
            <a:fillRect/>
          </a:stretch>
        </p:blipFill>
        <p:spPr>
          <a:xfrm>
            <a:off x="3962619" y="5344541"/>
            <a:ext cx="2033694" cy="1056259"/>
          </a:xfrm>
          <a:prstGeom prst="rect">
            <a:avLst/>
          </a:prstGeom>
        </p:spPr>
      </p:pic>
      <p:sp>
        <p:nvSpPr>
          <p:cNvPr id="175" name="Rounded Rectangle 149"/>
          <p:cNvSpPr/>
          <p:nvPr/>
        </p:nvSpPr>
        <p:spPr>
          <a:xfrm>
            <a:off x="260565" y="5344541"/>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200" b="1" kern="0" dirty="0">
                <a:solidFill>
                  <a:srgbClr val="000000"/>
                </a:solidFill>
                <a:latin typeface="Calibri"/>
                <a:cs typeface="Calibri"/>
              </a:rPr>
              <a:t>Output</a:t>
            </a:r>
          </a:p>
        </p:txBody>
      </p:sp>
      <p:sp>
        <p:nvSpPr>
          <p:cNvPr id="176" name="Arrow: Down 175"/>
          <p:cNvSpPr/>
          <p:nvPr/>
        </p:nvSpPr>
        <p:spPr>
          <a:xfrm>
            <a:off x="4221007" y="4686593"/>
            <a:ext cx="1542278" cy="588582"/>
          </a:xfrm>
          <a:prstGeom prst="downArrow">
            <a:avLst>
              <a:gd name="adj1" fmla="val 52273"/>
              <a:gd name="adj2" fmla="val 62481"/>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b="1" dirty="0">
              <a:solidFill>
                <a:schemeClr val="bg1"/>
              </a:solidFill>
            </a:endParaRPr>
          </a:p>
        </p:txBody>
      </p:sp>
      <p:sp>
        <p:nvSpPr>
          <p:cNvPr id="179" name="Rounded Rectangle 149"/>
          <p:cNvSpPr/>
          <p:nvPr/>
        </p:nvSpPr>
        <p:spPr>
          <a:xfrm>
            <a:off x="260565" y="1090402"/>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200" b="1" kern="0" dirty="0">
                <a:solidFill>
                  <a:srgbClr val="000000"/>
                </a:solidFill>
                <a:latin typeface="Calibri"/>
                <a:cs typeface="Calibri"/>
              </a:rPr>
              <a:t>Table in database</a:t>
            </a:r>
          </a:p>
        </p:txBody>
      </p:sp>
      <p:sp>
        <p:nvSpPr>
          <p:cNvPr id="182" name="Arrow: Down 181"/>
          <p:cNvSpPr/>
          <p:nvPr/>
        </p:nvSpPr>
        <p:spPr>
          <a:xfrm>
            <a:off x="4221007" y="2267087"/>
            <a:ext cx="1542278" cy="588582"/>
          </a:xfrm>
          <a:prstGeom prst="downArrow">
            <a:avLst>
              <a:gd name="adj1" fmla="val 52273"/>
              <a:gd name="adj2" fmla="val 62481"/>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b="1" dirty="0">
              <a:solidFill>
                <a:schemeClr val="bg1"/>
              </a:solidFill>
            </a:endParaRPr>
          </a:p>
        </p:txBody>
      </p:sp>
      <p:sp>
        <p:nvSpPr>
          <p:cNvPr id="183" name="Rectangle 182"/>
          <p:cNvSpPr/>
          <p:nvPr/>
        </p:nvSpPr>
        <p:spPr>
          <a:xfrm>
            <a:off x="2039224" y="1816982"/>
            <a:ext cx="5199076" cy="352137"/>
          </a:xfrm>
          <a:prstGeom prst="rect">
            <a:avLst/>
          </a:prstGeom>
          <a:gradFill flip="none" rotWithShape="1">
            <a:gsLst>
              <a:gs pos="0">
                <a:schemeClr val="bg1"/>
              </a:gs>
              <a:gs pos="17000">
                <a:schemeClr val="bg1"/>
              </a:gs>
              <a:gs pos="100000">
                <a:schemeClr val="bg1">
                  <a:alpha val="0"/>
                </a:schemeClr>
              </a:gs>
            </a:gsLst>
            <a:lin ang="16200000" scaled="1"/>
            <a:tileRect/>
          </a:gra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85" name="Rounded Rectangle 149"/>
          <p:cNvSpPr/>
          <p:nvPr/>
        </p:nvSpPr>
        <p:spPr>
          <a:xfrm>
            <a:off x="260565" y="2560554"/>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200" b="1" kern="0" dirty="0">
                <a:solidFill>
                  <a:srgbClr val="000000"/>
                </a:solidFill>
                <a:latin typeface="Calibri"/>
                <a:cs typeface="Calibri"/>
              </a:rPr>
              <a:t>Query</a:t>
            </a:r>
          </a:p>
        </p:txBody>
      </p:sp>
      <p:grpSp>
        <p:nvGrpSpPr>
          <p:cNvPr id="4" name="Group 3"/>
          <p:cNvGrpSpPr/>
          <p:nvPr/>
        </p:nvGrpSpPr>
        <p:grpSpPr>
          <a:xfrm>
            <a:off x="646498" y="2920591"/>
            <a:ext cx="2255840" cy="1983270"/>
            <a:chOff x="3081329" y="4889975"/>
            <a:chExt cx="1859588" cy="1634896"/>
          </a:xfrm>
        </p:grpSpPr>
        <p:grpSp>
          <p:nvGrpSpPr>
            <p:cNvPr id="87" name="Group 86"/>
            <p:cNvGrpSpPr/>
            <p:nvPr/>
          </p:nvGrpSpPr>
          <p:grpSpPr>
            <a:xfrm>
              <a:off x="3595236" y="4889975"/>
              <a:ext cx="1345681" cy="1439658"/>
              <a:chOff x="2786134" y="3676976"/>
              <a:chExt cx="1206283" cy="1290525"/>
            </a:xfrm>
          </p:grpSpPr>
          <p:pic>
            <p:nvPicPr>
              <p:cNvPr id="88" name="Picture 4" descr="Image result for computer 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2786134" y="3676976"/>
                <a:ext cx="1206283" cy="1290525"/>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88"/>
              <p:cNvPicPr>
                <a:picLocks noChangeAspect="1"/>
              </p:cNvPicPr>
              <p:nvPr/>
            </p:nvPicPr>
            <p:blipFill>
              <a:blip r:embed="rId5"/>
              <a:stretch>
                <a:fillRect/>
              </a:stretch>
            </p:blipFill>
            <p:spPr>
              <a:xfrm>
                <a:off x="3313236" y="3779247"/>
                <a:ext cx="497003" cy="492755"/>
              </a:xfrm>
              <a:prstGeom prst="rect">
                <a:avLst/>
              </a:prstGeom>
            </p:spPr>
          </p:pic>
        </p:grpSp>
        <p:grpSp>
          <p:nvGrpSpPr>
            <p:cNvPr id="91" name="Group 90"/>
            <p:cNvGrpSpPr/>
            <p:nvPr/>
          </p:nvGrpSpPr>
          <p:grpSpPr>
            <a:xfrm>
              <a:off x="3081329" y="5544149"/>
              <a:ext cx="1037842" cy="980722"/>
              <a:chOff x="5993388" y="4651392"/>
              <a:chExt cx="1211856" cy="1145158"/>
            </a:xfrm>
          </p:grpSpPr>
          <p:grpSp>
            <p:nvGrpSpPr>
              <p:cNvPr id="92" name="Group 91"/>
              <p:cNvGrpSpPr/>
              <p:nvPr/>
            </p:nvGrpSpPr>
            <p:grpSpPr>
              <a:xfrm>
                <a:off x="5993388" y="4651392"/>
                <a:ext cx="1211856" cy="1145158"/>
                <a:chOff x="879368" y="1444257"/>
                <a:chExt cx="1020611" cy="964441"/>
              </a:xfrm>
            </p:grpSpPr>
            <p:pic>
              <p:nvPicPr>
                <p:cNvPr id="94" name="Picture 4" descr="Image result for software png">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7964" y="1444257"/>
                  <a:ext cx="736725" cy="964441"/>
                </a:xfrm>
                <a:prstGeom prst="rect">
                  <a:avLst/>
                </a:prstGeom>
                <a:noFill/>
                <a:extLst>
                  <a:ext uri="{909E8E84-426E-40DD-AFC4-6F175D3DCCD1}">
                    <a14:hiddenFill xmlns:a14="http://schemas.microsoft.com/office/drawing/2010/main">
                      <a:solidFill>
                        <a:srgbClr val="FFFFFF"/>
                      </a:solidFill>
                    </a14:hiddenFill>
                  </a:ext>
                </a:extLst>
              </p:spPr>
            </p:pic>
            <p:sp>
              <p:nvSpPr>
                <p:cNvPr id="95" name="Text Box 23"/>
                <p:cNvSpPr txBox="1">
                  <a:spLocks noChangeArrowheads="1"/>
                </p:cNvSpPr>
                <p:nvPr/>
              </p:nvSpPr>
              <p:spPr bwMode="auto">
                <a:xfrm>
                  <a:off x="879368" y="1520041"/>
                  <a:ext cx="1020611" cy="211867"/>
                </a:xfrm>
                <a:prstGeom prst="rect">
                  <a:avLst/>
                </a:prstGeom>
                <a:noFill/>
                <a:ln>
                  <a:noFill/>
                </a:ln>
                <a:effectLst/>
                <a:scene3d>
                  <a:camera prst="isometricOffAxis1Right">
                    <a:rot lat="600000" lon="20039998" rev="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r>
                    <a:rPr lang="en-US" sz="800" dirty="0"/>
                    <a:t>Client App</a:t>
                  </a:r>
                </a:p>
              </p:txBody>
            </p:sp>
          </p:grpSp>
          <p:pic>
            <p:nvPicPr>
              <p:cNvPr id="93" name="Picture 2" descr="Image result for application window 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23670" y="5033622"/>
                <a:ext cx="351292" cy="351293"/>
              </a:xfrm>
              <a:prstGeom prst="rect">
                <a:avLst/>
              </a:prstGeom>
              <a:noFill/>
              <a:scene3d>
                <a:camera prst="orthographicFront">
                  <a:rot lat="899975" lon="20099983" rev="0"/>
                </a:camera>
                <a:lightRig rig="threePt" dir="t"/>
              </a:scene3d>
              <a:extLst>
                <a:ext uri="{909E8E84-426E-40DD-AFC4-6F175D3DCCD1}">
                  <a14:hiddenFill xmlns:a14="http://schemas.microsoft.com/office/drawing/2010/main">
                    <a:solidFill>
                      <a:srgbClr val="FFFFFF"/>
                    </a:solidFill>
                  </a14:hiddenFill>
                </a:ext>
              </a:extLst>
            </p:spPr>
          </p:pic>
        </p:grpSp>
      </p:grpSp>
      <p:sp>
        <p:nvSpPr>
          <p:cNvPr id="7" name="Speech Bubble: Rectangle with Corners Rounded 6"/>
          <p:cNvSpPr/>
          <p:nvPr/>
        </p:nvSpPr>
        <p:spPr>
          <a:xfrm>
            <a:off x="3453469" y="2965997"/>
            <a:ext cx="5105082" cy="1496328"/>
          </a:xfrm>
          <a:prstGeom prst="wedgeRoundRectCallout">
            <a:avLst>
              <a:gd name="adj1" fmla="val -64520"/>
              <a:gd name="adj2" fmla="val -19603"/>
              <a:gd name="adj3" fmla="val 16667"/>
            </a:avLst>
          </a:prstGeom>
          <a:solidFill>
            <a:schemeClr val="bg1"/>
          </a:solidFill>
          <a:ln w="28575" cap="flat" cmpd="sng" algn="ctr">
            <a:solidFill>
              <a:schemeClr val="tx1"/>
            </a:solidFill>
            <a:prstDash val="solid"/>
          </a:ln>
          <a:effectLst/>
        </p:spPr>
        <p:txBody>
          <a:bodyPr rtlCol="0" anchor="ctr"/>
          <a:lstStyle/>
          <a:p>
            <a:pPr defTabSz="914400"/>
            <a:endParaRPr lang="en-US" dirty="0"/>
          </a:p>
        </p:txBody>
      </p:sp>
      <p:sp>
        <p:nvSpPr>
          <p:cNvPr id="23" name="Rectangle 22"/>
          <p:cNvSpPr/>
          <p:nvPr/>
        </p:nvSpPr>
        <p:spPr>
          <a:xfrm>
            <a:off x="3765354" y="3244717"/>
            <a:ext cx="4572000" cy="923330"/>
          </a:xfrm>
          <a:prstGeom prst="rect">
            <a:avLst/>
          </a:prstGeom>
        </p:spPr>
        <p:txBody>
          <a:bodyPr>
            <a:spAutoFit/>
          </a:bodyPr>
          <a:lstStyle/>
          <a:p>
            <a:pPr>
              <a:tabLst>
                <a:tab pos="800100" algn="r"/>
                <a:tab pos="914400" algn="l"/>
              </a:tabLst>
            </a:pPr>
            <a:r>
              <a:rPr lang="en-US" dirty="0">
                <a:solidFill>
                  <a:srgbClr val="0000FF"/>
                </a:solidFill>
                <a:latin typeface="Consolas" panose="020B0609020204030204" pitchFamily="49" charset="0"/>
              </a:rPr>
              <a:t>	SELECT</a:t>
            </a:r>
            <a:r>
              <a:rPr lang="en-US" dirty="0">
                <a:solidFill>
                  <a:srgbClr val="000000"/>
                </a:solidFill>
                <a:latin typeface="Consolas" panose="020B0609020204030204" pitchFamily="49" charset="0"/>
              </a:rPr>
              <a:t>	custname</a:t>
            </a:r>
            <a:r>
              <a:rPr lang="en-US" dirty="0">
                <a:solidFill>
                  <a:srgbClr val="808080"/>
                </a:solidFill>
                <a:latin typeface="Consolas" panose="020B0609020204030204" pitchFamily="49" charset="0"/>
              </a:rPr>
              <a:t>,</a:t>
            </a:r>
            <a:r>
              <a:rPr lang="en-US" dirty="0">
                <a:solidFill>
                  <a:srgbClr val="000000"/>
                </a:solidFill>
                <a:latin typeface="Consolas" panose="020B0609020204030204" pitchFamily="49" charset="0"/>
              </a:rPr>
              <a:t> city</a:t>
            </a:r>
            <a:r>
              <a:rPr lang="en-US" dirty="0">
                <a:solidFill>
                  <a:srgbClr val="808080"/>
                </a:solidFill>
                <a:latin typeface="Consolas" panose="020B0609020204030204" pitchFamily="49" charset="0"/>
              </a:rPr>
              <a:t>,</a:t>
            </a:r>
            <a:r>
              <a:rPr lang="en-US" dirty="0">
                <a:solidFill>
                  <a:srgbClr val="000000"/>
                </a:solidFill>
                <a:latin typeface="Consolas" panose="020B0609020204030204" pitchFamily="49" charset="0"/>
              </a:rPr>
              <a:t> </a:t>
            </a:r>
            <a:r>
              <a:rPr lang="en-US" dirty="0">
                <a:solidFill>
                  <a:srgbClr val="0000FF"/>
                </a:solidFill>
                <a:latin typeface="Consolas" panose="020B0609020204030204" pitchFamily="49" charset="0"/>
              </a:rPr>
              <a:t>state</a:t>
            </a:r>
            <a:endParaRPr lang="en-US" dirty="0">
              <a:solidFill>
                <a:srgbClr val="000000"/>
              </a:solidFill>
              <a:latin typeface="Consolas" panose="020B0609020204030204" pitchFamily="49" charset="0"/>
            </a:endParaRPr>
          </a:p>
          <a:p>
            <a:pPr>
              <a:tabLst>
                <a:tab pos="800100" algn="r"/>
                <a:tab pos="914400" algn="l"/>
              </a:tabLst>
            </a:pPr>
            <a:r>
              <a:rPr lang="en-US" dirty="0">
                <a:solidFill>
                  <a:srgbClr val="0000FF"/>
                </a:solidFill>
                <a:latin typeface="Consolas" panose="020B0609020204030204" pitchFamily="49" charset="0"/>
              </a:rPr>
              <a:t>	FROM</a:t>
            </a:r>
            <a:r>
              <a:rPr lang="en-US" dirty="0">
                <a:solidFill>
                  <a:srgbClr val="000000"/>
                </a:solidFill>
                <a:latin typeface="Consolas" panose="020B0609020204030204" pitchFamily="49" charset="0"/>
              </a:rPr>
              <a:t>	Customers</a:t>
            </a:r>
          </a:p>
          <a:p>
            <a:pPr>
              <a:tabLst>
                <a:tab pos="800100" algn="r"/>
                <a:tab pos="914400" algn="l"/>
              </a:tabLst>
            </a:pPr>
            <a:r>
              <a:rPr lang="en-US" dirty="0">
                <a:solidFill>
                  <a:srgbClr val="0000FF"/>
                </a:solidFill>
                <a:latin typeface="Consolas" panose="020B0609020204030204" pitchFamily="49" charset="0"/>
              </a:rPr>
              <a:t>	WHERE	state</a:t>
            </a:r>
            <a:r>
              <a:rPr lang="en-US" dirty="0">
                <a:solidFill>
                  <a:srgbClr val="000000"/>
                </a:solidFill>
                <a:latin typeface="Consolas" panose="020B0609020204030204" pitchFamily="49" charset="0"/>
              </a:rPr>
              <a:t> </a:t>
            </a:r>
            <a:r>
              <a:rPr lang="en-US" dirty="0">
                <a:solidFill>
                  <a:srgbClr val="808080"/>
                </a:solidFill>
                <a:latin typeface="Consolas" panose="020B0609020204030204" pitchFamily="49" charset="0"/>
              </a:rPr>
              <a:t>=</a:t>
            </a:r>
            <a:r>
              <a:rPr lang="en-US" dirty="0">
                <a:solidFill>
                  <a:srgbClr val="FF0000"/>
                </a:solidFill>
                <a:latin typeface="Consolas" panose="020B0609020204030204" pitchFamily="49" charset="0"/>
              </a:rPr>
              <a:t>'NY'</a:t>
            </a:r>
            <a:endParaRPr lang="en-US" dirty="0"/>
          </a:p>
        </p:txBody>
      </p:sp>
    </p:spTree>
    <p:extLst>
      <p:ext uri="{BB962C8B-B14F-4D97-AF65-F5344CB8AC3E}">
        <p14:creationId xmlns:p14="http://schemas.microsoft.com/office/powerpoint/2010/main" val="1157409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Rectangle: Rounded Corners 172"/>
          <p:cNvSpPr/>
          <p:nvPr/>
        </p:nvSpPr>
        <p:spPr>
          <a:xfrm>
            <a:off x="162935" y="2498966"/>
            <a:ext cx="8828665" cy="2439168"/>
          </a:xfrm>
          <a:prstGeom prst="roundRect">
            <a:avLst>
              <a:gd name="adj" fmla="val 7024"/>
            </a:avLst>
          </a:prstGeom>
          <a:solidFill>
            <a:schemeClr val="bg1">
              <a:lumMod val="85000"/>
              <a:alpha val="33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84" name="Rectangle 183"/>
          <p:cNvSpPr/>
          <p:nvPr/>
        </p:nvSpPr>
        <p:spPr>
          <a:xfrm>
            <a:off x="656394" y="2980014"/>
            <a:ext cx="4572000" cy="923330"/>
          </a:xfrm>
          <a:prstGeom prst="rect">
            <a:avLst/>
          </a:prstGeom>
        </p:spPr>
        <p:txBody>
          <a:bodyPr>
            <a:spAutoFit/>
          </a:bodyPr>
          <a:lstStyle/>
          <a:p>
            <a:r>
              <a:rPr lang="en-US" dirty="0">
                <a:solidFill>
                  <a:srgbClr val="0000FF"/>
                </a:solidFill>
                <a:latin typeface="Consolas" panose="020B0609020204030204" pitchFamily="49" charset="0"/>
              </a:rPr>
              <a:t>SELECT</a:t>
            </a:r>
            <a:r>
              <a:rPr lang="en-US" dirty="0">
                <a:solidFill>
                  <a:srgbClr val="000000"/>
                </a:solidFill>
                <a:latin typeface="Consolas" panose="020B0609020204030204" pitchFamily="49" charset="0"/>
              </a:rPr>
              <a:t> custname</a:t>
            </a:r>
            <a:r>
              <a:rPr lang="en-US" dirty="0">
                <a:solidFill>
                  <a:srgbClr val="808080"/>
                </a:solidFill>
                <a:latin typeface="Consolas" panose="020B0609020204030204" pitchFamily="49" charset="0"/>
              </a:rPr>
              <a:t>,</a:t>
            </a:r>
            <a:r>
              <a:rPr lang="en-US" dirty="0">
                <a:solidFill>
                  <a:srgbClr val="000000"/>
                </a:solidFill>
                <a:latin typeface="Consolas" panose="020B0609020204030204" pitchFamily="49" charset="0"/>
              </a:rPr>
              <a:t> city</a:t>
            </a:r>
            <a:r>
              <a:rPr lang="en-US" dirty="0">
                <a:solidFill>
                  <a:srgbClr val="808080"/>
                </a:solidFill>
                <a:latin typeface="Consolas" panose="020B0609020204030204" pitchFamily="49" charset="0"/>
              </a:rPr>
              <a:t>,</a:t>
            </a:r>
            <a:r>
              <a:rPr lang="en-US" dirty="0">
                <a:solidFill>
                  <a:srgbClr val="000000"/>
                </a:solidFill>
                <a:latin typeface="Consolas" panose="020B0609020204030204" pitchFamily="49" charset="0"/>
              </a:rPr>
              <a:t> </a:t>
            </a:r>
            <a:r>
              <a:rPr lang="en-US" dirty="0">
                <a:solidFill>
                  <a:srgbClr val="0000FF"/>
                </a:solidFill>
                <a:latin typeface="Consolas" panose="020B0609020204030204" pitchFamily="49" charset="0"/>
              </a:rPr>
              <a:t>state</a:t>
            </a:r>
            <a:endParaRPr lang="en-US" dirty="0">
              <a:solidFill>
                <a:srgbClr val="000000"/>
              </a:solidFill>
              <a:latin typeface="Consolas" panose="020B0609020204030204" pitchFamily="49" charset="0"/>
            </a:endParaRPr>
          </a:p>
          <a:p>
            <a:r>
              <a:rPr lang="en-US" dirty="0">
                <a:solidFill>
                  <a:srgbClr val="0000FF"/>
                </a:solidFill>
                <a:latin typeface="Consolas" panose="020B0609020204030204" pitchFamily="49" charset="0"/>
              </a:rPr>
              <a:t>FROM</a:t>
            </a:r>
            <a:r>
              <a:rPr lang="en-US" dirty="0">
                <a:solidFill>
                  <a:srgbClr val="000000"/>
                </a:solidFill>
                <a:latin typeface="Consolas" panose="020B0609020204030204" pitchFamily="49" charset="0"/>
              </a:rPr>
              <a:t> customers</a:t>
            </a:r>
          </a:p>
          <a:p>
            <a:r>
              <a:rPr lang="en-US" dirty="0">
                <a:solidFill>
                  <a:srgbClr val="0000FF"/>
                </a:solidFill>
                <a:latin typeface="Consolas" panose="020B0609020204030204" pitchFamily="49" charset="0"/>
              </a:rPr>
              <a:t>WHERE</a:t>
            </a:r>
            <a:r>
              <a:rPr lang="en-US" dirty="0">
                <a:solidFill>
                  <a:srgbClr val="000000"/>
                </a:solidFill>
                <a:latin typeface="Consolas" panose="020B0609020204030204" pitchFamily="49" charset="0"/>
              </a:rPr>
              <a:t> </a:t>
            </a:r>
            <a:r>
              <a:rPr lang="en-US" dirty="0">
                <a:solidFill>
                  <a:srgbClr val="0000FF"/>
                </a:solidFill>
                <a:latin typeface="Consolas" panose="020B0609020204030204" pitchFamily="49" charset="0"/>
              </a:rPr>
              <a:t>state</a:t>
            </a:r>
            <a:r>
              <a:rPr lang="en-US" dirty="0">
                <a:solidFill>
                  <a:srgbClr val="000000"/>
                </a:solidFill>
                <a:latin typeface="Consolas" panose="020B0609020204030204" pitchFamily="49" charset="0"/>
              </a:rPr>
              <a:t> </a:t>
            </a:r>
            <a:r>
              <a:rPr lang="en-US" dirty="0">
                <a:solidFill>
                  <a:srgbClr val="808080"/>
                </a:solidFill>
                <a:latin typeface="Consolas" panose="020B0609020204030204" pitchFamily="49" charset="0"/>
              </a:rPr>
              <a:t>=</a:t>
            </a:r>
            <a:r>
              <a:rPr lang="en-US" dirty="0">
                <a:solidFill>
                  <a:srgbClr val="FF0000"/>
                </a:solidFill>
                <a:latin typeface="Consolas" panose="020B0609020204030204" pitchFamily="49" charset="0"/>
              </a:rPr>
              <a:t>'NY'</a:t>
            </a:r>
            <a:endParaRPr lang="en-US" dirty="0"/>
          </a:p>
        </p:txBody>
      </p:sp>
      <p:pic>
        <p:nvPicPr>
          <p:cNvPr id="116" name="Picture 115"/>
          <p:cNvPicPr>
            <a:picLocks noChangeAspect="1"/>
          </p:cNvPicPr>
          <p:nvPr/>
        </p:nvPicPr>
        <p:blipFill rotWithShape="1">
          <a:blip r:embed="rId2"/>
          <a:srcRect b="47762"/>
          <a:stretch/>
        </p:blipFill>
        <p:spPr>
          <a:xfrm>
            <a:off x="2472821" y="1078210"/>
            <a:ext cx="5013290" cy="1021193"/>
          </a:xfrm>
          <a:prstGeom prst="rect">
            <a:avLst/>
          </a:prstGeom>
        </p:spPr>
      </p:pic>
      <p:sp>
        <p:nvSpPr>
          <p:cNvPr id="2" name="Title 1"/>
          <p:cNvSpPr>
            <a:spLocks noGrp="1"/>
          </p:cNvSpPr>
          <p:nvPr>
            <p:ph type="title"/>
          </p:nvPr>
        </p:nvSpPr>
        <p:spPr/>
        <p:txBody>
          <a:bodyPr/>
          <a:lstStyle/>
          <a:p>
            <a:r>
              <a:rPr lang="en-US" dirty="0"/>
              <a:t>How a Query Is Processed</a:t>
            </a:r>
            <a:endParaRPr lang="en-US" sz="2400" dirty="0"/>
          </a:p>
        </p:txBody>
      </p:sp>
      <p:sp>
        <p:nvSpPr>
          <p:cNvPr id="3" name="Slide Number Placeholder 2"/>
          <p:cNvSpPr>
            <a:spLocks noGrp="1"/>
          </p:cNvSpPr>
          <p:nvPr>
            <p:ph type="sldNum" sz="quarter" idx="12"/>
          </p:nvPr>
        </p:nvSpPr>
        <p:spPr/>
        <p:txBody>
          <a:bodyPr/>
          <a:lstStyle/>
          <a:p>
            <a:fld id="{A8160BDD-7155-D744-B749-9730458604AD}" type="slidenum">
              <a:rPr lang="en-US" smtClean="0"/>
              <a:t>15</a:t>
            </a:fld>
            <a:endParaRPr lang="en-US" dirty="0"/>
          </a:p>
        </p:txBody>
      </p:sp>
      <p:sp>
        <p:nvSpPr>
          <p:cNvPr id="6" name="Rectangle 5"/>
          <p:cNvSpPr/>
          <p:nvPr/>
        </p:nvSpPr>
        <p:spPr>
          <a:xfrm>
            <a:off x="5872397" y="3007459"/>
            <a:ext cx="3064300" cy="307777"/>
          </a:xfrm>
          <a:prstGeom prst="rect">
            <a:avLst/>
          </a:prstGeom>
        </p:spPr>
        <p:txBody>
          <a:bodyPr wrap="none">
            <a:spAutoFit/>
          </a:bodyPr>
          <a:lstStyle/>
          <a:p>
            <a:r>
              <a:rPr lang="en-US" sz="1400" b="1" dirty="0"/>
              <a:t>FROM</a:t>
            </a:r>
            <a:r>
              <a:rPr lang="en-US" sz="1400" dirty="0"/>
              <a:t> the customers table, get all data.</a:t>
            </a:r>
          </a:p>
        </p:txBody>
      </p:sp>
      <p:sp>
        <p:nvSpPr>
          <p:cNvPr id="32" name="Line 17"/>
          <p:cNvSpPr>
            <a:spLocks noChangeShapeType="1"/>
          </p:cNvSpPr>
          <p:nvPr/>
        </p:nvSpPr>
        <p:spPr bwMode="auto">
          <a:xfrm flipV="1">
            <a:off x="2901676" y="3678107"/>
            <a:ext cx="1376613" cy="2908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
        <p:nvSpPr>
          <p:cNvPr id="35" name="Rectangle 34"/>
          <p:cNvSpPr/>
          <p:nvPr/>
        </p:nvSpPr>
        <p:spPr>
          <a:xfrm>
            <a:off x="5872397" y="3406615"/>
            <a:ext cx="2888419" cy="523220"/>
          </a:xfrm>
          <a:prstGeom prst="rect">
            <a:avLst/>
          </a:prstGeom>
        </p:spPr>
        <p:txBody>
          <a:bodyPr wrap="none">
            <a:spAutoFit/>
          </a:bodyPr>
          <a:lstStyle/>
          <a:p>
            <a:r>
              <a:rPr lang="en-US" sz="1400" b="1" dirty="0"/>
              <a:t>WHERE</a:t>
            </a:r>
            <a:r>
              <a:rPr lang="en-US" sz="1400" dirty="0"/>
              <a:t> the state is NY, keep the </a:t>
            </a:r>
            <a:r>
              <a:rPr lang="en-US" sz="1400" b="1" dirty="0"/>
              <a:t>row</a:t>
            </a:r>
            <a:r>
              <a:rPr lang="en-US" sz="1400" dirty="0"/>
              <a:t>.</a:t>
            </a:r>
            <a:br>
              <a:rPr lang="en-US" sz="1400" dirty="0"/>
            </a:br>
            <a:r>
              <a:rPr lang="en-US" sz="1400" dirty="0"/>
              <a:t>(Ignore the others.)</a:t>
            </a:r>
          </a:p>
        </p:txBody>
      </p:sp>
      <p:grpSp>
        <p:nvGrpSpPr>
          <p:cNvPr id="125" name="Group 124"/>
          <p:cNvGrpSpPr/>
          <p:nvPr/>
        </p:nvGrpSpPr>
        <p:grpSpPr>
          <a:xfrm>
            <a:off x="4540965" y="2973073"/>
            <a:ext cx="890972" cy="385645"/>
            <a:chOff x="4517373" y="2647248"/>
            <a:chExt cx="890972" cy="385645"/>
          </a:xfrm>
        </p:grpSpPr>
        <p:sp>
          <p:nvSpPr>
            <p:cNvPr id="124" name="Rectangle 123"/>
            <p:cNvSpPr/>
            <p:nvPr/>
          </p:nvSpPr>
          <p:spPr>
            <a:xfrm>
              <a:off x="4526441" y="2647248"/>
              <a:ext cx="881904" cy="129745"/>
            </a:xfrm>
            <a:prstGeom prst="rect">
              <a:avLst/>
            </a:prstGeom>
            <a:solidFill>
              <a:schemeClr val="bg1">
                <a:lumMod val="8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22" name="Rectangle 121"/>
            <p:cNvSpPr/>
            <p:nvPr/>
          </p:nvSpPr>
          <p:spPr>
            <a:xfrm>
              <a:off x="4521907" y="2779876"/>
              <a:ext cx="881904" cy="129745"/>
            </a:xfrm>
            <a:prstGeom prst="rect">
              <a:avLst/>
            </a:prstGeom>
            <a:solidFill>
              <a:schemeClr val="bg1">
                <a:lumMod val="8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23" name="Rectangle 122"/>
            <p:cNvSpPr/>
            <p:nvPr/>
          </p:nvSpPr>
          <p:spPr>
            <a:xfrm>
              <a:off x="4522744" y="2903148"/>
              <a:ext cx="881904" cy="129745"/>
            </a:xfrm>
            <a:prstGeom prst="rect">
              <a:avLst/>
            </a:prstGeom>
            <a:solidFill>
              <a:schemeClr val="bg1">
                <a:lumMod val="8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grpSp>
          <p:nvGrpSpPr>
            <p:cNvPr id="8" name="Group 7"/>
            <p:cNvGrpSpPr/>
            <p:nvPr/>
          </p:nvGrpSpPr>
          <p:grpSpPr>
            <a:xfrm>
              <a:off x="4517373" y="2650987"/>
              <a:ext cx="881904" cy="381592"/>
              <a:chOff x="4517374" y="1465991"/>
              <a:chExt cx="881904" cy="381592"/>
            </a:xfrm>
          </p:grpSpPr>
          <p:grpSp>
            <p:nvGrpSpPr>
              <p:cNvPr id="38" name="Group 37"/>
              <p:cNvGrpSpPr/>
              <p:nvPr/>
            </p:nvGrpSpPr>
            <p:grpSpPr>
              <a:xfrm>
                <a:off x="4517374" y="1594013"/>
                <a:ext cx="881904" cy="127945"/>
                <a:chOff x="2773468" y="2514600"/>
                <a:chExt cx="1050470" cy="152400"/>
              </a:xfrm>
            </p:grpSpPr>
            <p:sp>
              <p:nvSpPr>
                <p:cNvPr id="39" name="Rectangle 38"/>
                <p:cNvSpPr/>
                <p:nvPr/>
              </p:nvSpPr>
              <p:spPr>
                <a:xfrm>
                  <a:off x="2773468"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40" name="Rectangle 39"/>
                <p:cNvSpPr/>
                <p:nvPr/>
              </p:nvSpPr>
              <p:spPr>
                <a:xfrm>
                  <a:off x="3123443"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41" name="Rectangle 40"/>
                <p:cNvSpPr/>
                <p:nvPr/>
              </p:nvSpPr>
              <p:spPr>
                <a:xfrm>
                  <a:off x="3473963"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grpSp>
          <p:grpSp>
            <p:nvGrpSpPr>
              <p:cNvPr id="63" name="Group 62"/>
              <p:cNvGrpSpPr/>
              <p:nvPr/>
            </p:nvGrpSpPr>
            <p:grpSpPr>
              <a:xfrm>
                <a:off x="4517374" y="1465991"/>
                <a:ext cx="881904" cy="127945"/>
                <a:chOff x="2773468" y="2514600"/>
                <a:chExt cx="1050470" cy="152400"/>
              </a:xfrm>
            </p:grpSpPr>
            <p:sp>
              <p:nvSpPr>
                <p:cNvPr id="64" name="Rectangle 63"/>
                <p:cNvSpPr/>
                <p:nvPr/>
              </p:nvSpPr>
              <p:spPr>
                <a:xfrm>
                  <a:off x="2773468"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65" name="Rectangle 64"/>
                <p:cNvSpPr/>
                <p:nvPr/>
              </p:nvSpPr>
              <p:spPr>
                <a:xfrm>
                  <a:off x="3123443"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66" name="Rectangle 65"/>
                <p:cNvSpPr/>
                <p:nvPr/>
              </p:nvSpPr>
              <p:spPr>
                <a:xfrm>
                  <a:off x="3473963"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grpSp>
          <p:grpSp>
            <p:nvGrpSpPr>
              <p:cNvPr id="67" name="Group 66"/>
              <p:cNvGrpSpPr/>
              <p:nvPr/>
            </p:nvGrpSpPr>
            <p:grpSpPr>
              <a:xfrm>
                <a:off x="4517374" y="1719638"/>
                <a:ext cx="881904" cy="127945"/>
                <a:chOff x="2773468" y="2514600"/>
                <a:chExt cx="1050470" cy="152400"/>
              </a:xfrm>
            </p:grpSpPr>
            <p:sp>
              <p:nvSpPr>
                <p:cNvPr id="68" name="Rectangle 67"/>
                <p:cNvSpPr/>
                <p:nvPr/>
              </p:nvSpPr>
              <p:spPr>
                <a:xfrm>
                  <a:off x="2773468"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69" name="Rectangle 68"/>
                <p:cNvSpPr/>
                <p:nvPr/>
              </p:nvSpPr>
              <p:spPr>
                <a:xfrm>
                  <a:off x="3123443"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70" name="Rectangle 69"/>
                <p:cNvSpPr/>
                <p:nvPr/>
              </p:nvSpPr>
              <p:spPr>
                <a:xfrm>
                  <a:off x="3473963"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grpSp>
        </p:grpSp>
      </p:grpSp>
      <p:grpSp>
        <p:nvGrpSpPr>
          <p:cNvPr id="97" name="Group 96"/>
          <p:cNvGrpSpPr/>
          <p:nvPr/>
        </p:nvGrpSpPr>
        <p:grpSpPr>
          <a:xfrm>
            <a:off x="4540965" y="4120161"/>
            <a:ext cx="881904" cy="258004"/>
            <a:chOff x="4517374" y="2056944"/>
            <a:chExt cx="881904" cy="258004"/>
          </a:xfrm>
        </p:grpSpPr>
        <p:sp>
          <p:nvSpPr>
            <p:cNvPr id="168" name="Rectangle 167"/>
            <p:cNvSpPr/>
            <p:nvPr/>
          </p:nvSpPr>
          <p:spPr>
            <a:xfrm>
              <a:off x="5105004" y="2056944"/>
              <a:ext cx="291921" cy="129745"/>
            </a:xfrm>
            <a:prstGeom prst="rect">
              <a:avLst/>
            </a:prstGeom>
            <a:solidFill>
              <a:schemeClr val="bg1">
                <a:lumMod val="8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69" name="Rectangle 168"/>
            <p:cNvSpPr/>
            <p:nvPr/>
          </p:nvSpPr>
          <p:spPr>
            <a:xfrm>
              <a:off x="5105004" y="2185203"/>
              <a:ext cx="291921" cy="129745"/>
            </a:xfrm>
            <a:prstGeom prst="rect">
              <a:avLst/>
            </a:prstGeom>
            <a:solidFill>
              <a:schemeClr val="bg1">
                <a:lumMod val="8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70" name="Rectangle 169"/>
            <p:cNvSpPr/>
            <p:nvPr/>
          </p:nvSpPr>
          <p:spPr>
            <a:xfrm>
              <a:off x="4518320" y="2185203"/>
              <a:ext cx="291921" cy="129745"/>
            </a:xfrm>
            <a:prstGeom prst="rect">
              <a:avLst/>
            </a:prstGeom>
            <a:solidFill>
              <a:schemeClr val="bg1">
                <a:lumMod val="8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99" name="Rectangle 98"/>
            <p:cNvSpPr/>
            <p:nvPr/>
          </p:nvSpPr>
          <p:spPr>
            <a:xfrm>
              <a:off x="4518321" y="2056944"/>
              <a:ext cx="291921" cy="129745"/>
            </a:xfrm>
            <a:prstGeom prst="rect">
              <a:avLst/>
            </a:prstGeom>
            <a:solidFill>
              <a:schemeClr val="bg1">
                <a:lumMod val="8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grpSp>
          <p:nvGrpSpPr>
            <p:cNvPr id="100" name="Group 99"/>
            <p:cNvGrpSpPr/>
            <p:nvPr/>
          </p:nvGrpSpPr>
          <p:grpSpPr>
            <a:xfrm>
              <a:off x="4517374" y="2058981"/>
              <a:ext cx="881904" cy="255967"/>
              <a:chOff x="4517374" y="1465991"/>
              <a:chExt cx="881904" cy="255967"/>
            </a:xfrm>
          </p:grpSpPr>
          <p:grpSp>
            <p:nvGrpSpPr>
              <p:cNvPr id="101" name="Group 100"/>
              <p:cNvGrpSpPr/>
              <p:nvPr/>
            </p:nvGrpSpPr>
            <p:grpSpPr>
              <a:xfrm>
                <a:off x="4517374" y="1594013"/>
                <a:ext cx="881904" cy="127945"/>
                <a:chOff x="2773468" y="2514600"/>
                <a:chExt cx="1050470" cy="152400"/>
              </a:xfrm>
            </p:grpSpPr>
            <p:sp>
              <p:nvSpPr>
                <p:cNvPr id="110" name="Rectangle 109"/>
                <p:cNvSpPr/>
                <p:nvPr/>
              </p:nvSpPr>
              <p:spPr>
                <a:xfrm>
                  <a:off x="2773468"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11" name="Rectangle 110"/>
                <p:cNvSpPr/>
                <p:nvPr/>
              </p:nvSpPr>
              <p:spPr>
                <a:xfrm>
                  <a:off x="3123443"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12" name="Rectangle 111"/>
                <p:cNvSpPr/>
                <p:nvPr/>
              </p:nvSpPr>
              <p:spPr>
                <a:xfrm>
                  <a:off x="3473963"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grpSp>
          <p:grpSp>
            <p:nvGrpSpPr>
              <p:cNvPr id="102" name="Group 101"/>
              <p:cNvGrpSpPr/>
              <p:nvPr/>
            </p:nvGrpSpPr>
            <p:grpSpPr>
              <a:xfrm>
                <a:off x="4517374" y="1465991"/>
                <a:ext cx="881904" cy="127945"/>
                <a:chOff x="2773468" y="2514600"/>
                <a:chExt cx="1050470" cy="152400"/>
              </a:xfrm>
            </p:grpSpPr>
            <p:sp>
              <p:nvSpPr>
                <p:cNvPr id="107" name="Rectangle 106"/>
                <p:cNvSpPr/>
                <p:nvPr/>
              </p:nvSpPr>
              <p:spPr>
                <a:xfrm>
                  <a:off x="2773468"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08" name="Rectangle 107"/>
                <p:cNvSpPr/>
                <p:nvPr/>
              </p:nvSpPr>
              <p:spPr>
                <a:xfrm>
                  <a:off x="3123443"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09" name="Rectangle 108"/>
                <p:cNvSpPr/>
                <p:nvPr/>
              </p:nvSpPr>
              <p:spPr>
                <a:xfrm>
                  <a:off x="3473963"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grpSp>
        </p:grpSp>
      </p:grpSp>
      <p:sp>
        <p:nvSpPr>
          <p:cNvPr id="115" name="Rectangle 114"/>
          <p:cNvSpPr/>
          <p:nvPr/>
        </p:nvSpPr>
        <p:spPr>
          <a:xfrm>
            <a:off x="5872397" y="4029978"/>
            <a:ext cx="2394182" cy="523220"/>
          </a:xfrm>
          <a:prstGeom prst="rect">
            <a:avLst/>
          </a:prstGeom>
        </p:spPr>
        <p:txBody>
          <a:bodyPr wrap="none">
            <a:spAutoFit/>
          </a:bodyPr>
          <a:lstStyle/>
          <a:p>
            <a:r>
              <a:rPr lang="en-US" sz="1400" b="1" dirty="0"/>
              <a:t>SELECT</a:t>
            </a:r>
            <a:r>
              <a:rPr lang="en-US" sz="1400" dirty="0"/>
              <a:t> the specified </a:t>
            </a:r>
            <a:r>
              <a:rPr lang="en-US" sz="1400" b="1" dirty="0"/>
              <a:t>columns</a:t>
            </a:r>
            <a:r>
              <a:rPr lang="en-US" sz="1400" dirty="0"/>
              <a:t>.</a:t>
            </a:r>
            <a:br>
              <a:rPr lang="en-US" sz="1400" dirty="0"/>
            </a:br>
            <a:r>
              <a:rPr lang="en-US" sz="1400" dirty="0"/>
              <a:t>(Ignore the others.)</a:t>
            </a:r>
          </a:p>
        </p:txBody>
      </p:sp>
      <p:pic>
        <p:nvPicPr>
          <p:cNvPr id="117" name="Picture 116"/>
          <p:cNvPicPr>
            <a:picLocks noChangeAspect="1"/>
          </p:cNvPicPr>
          <p:nvPr/>
        </p:nvPicPr>
        <p:blipFill>
          <a:blip r:embed="rId3"/>
          <a:stretch>
            <a:fillRect/>
          </a:stretch>
        </p:blipFill>
        <p:spPr>
          <a:xfrm>
            <a:off x="3962619" y="5344541"/>
            <a:ext cx="2033694" cy="1056259"/>
          </a:xfrm>
          <a:prstGeom prst="rect">
            <a:avLst/>
          </a:prstGeom>
        </p:spPr>
      </p:pic>
      <p:grpSp>
        <p:nvGrpSpPr>
          <p:cNvPr id="126" name="Group 125"/>
          <p:cNvGrpSpPr/>
          <p:nvPr/>
        </p:nvGrpSpPr>
        <p:grpSpPr>
          <a:xfrm>
            <a:off x="4540965" y="3494559"/>
            <a:ext cx="890972" cy="385645"/>
            <a:chOff x="4517373" y="2647248"/>
            <a:chExt cx="890972" cy="385645"/>
          </a:xfrm>
        </p:grpSpPr>
        <p:sp>
          <p:nvSpPr>
            <p:cNvPr id="127" name="Rectangle 126"/>
            <p:cNvSpPr/>
            <p:nvPr/>
          </p:nvSpPr>
          <p:spPr>
            <a:xfrm>
              <a:off x="4526441" y="2647248"/>
              <a:ext cx="881904" cy="129745"/>
            </a:xfrm>
            <a:prstGeom prst="rect">
              <a:avLst/>
            </a:prstGeom>
            <a:solidFill>
              <a:schemeClr val="bg1">
                <a:lumMod val="8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29" name="Rectangle 128"/>
            <p:cNvSpPr/>
            <p:nvPr/>
          </p:nvSpPr>
          <p:spPr>
            <a:xfrm>
              <a:off x="4522744" y="2903148"/>
              <a:ext cx="881904" cy="129745"/>
            </a:xfrm>
            <a:prstGeom prst="rect">
              <a:avLst/>
            </a:prstGeom>
            <a:solidFill>
              <a:schemeClr val="bg1">
                <a:lumMod val="8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grpSp>
          <p:nvGrpSpPr>
            <p:cNvPr id="130" name="Group 129"/>
            <p:cNvGrpSpPr/>
            <p:nvPr/>
          </p:nvGrpSpPr>
          <p:grpSpPr>
            <a:xfrm>
              <a:off x="4517373" y="2650987"/>
              <a:ext cx="881904" cy="381592"/>
              <a:chOff x="4517374" y="1465991"/>
              <a:chExt cx="881904" cy="381592"/>
            </a:xfrm>
          </p:grpSpPr>
          <p:grpSp>
            <p:nvGrpSpPr>
              <p:cNvPr id="131" name="Group 130"/>
              <p:cNvGrpSpPr/>
              <p:nvPr/>
            </p:nvGrpSpPr>
            <p:grpSpPr>
              <a:xfrm>
                <a:off x="4517374" y="1594013"/>
                <a:ext cx="881904" cy="127945"/>
                <a:chOff x="2773468" y="2514600"/>
                <a:chExt cx="1050470" cy="152400"/>
              </a:xfrm>
            </p:grpSpPr>
            <p:sp>
              <p:nvSpPr>
                <p:cNvPr id="140" name="Rectangle 139"/>
                <p:cNvSpPr/>
                <p:nvPr/>
              </p:nvSpPr>
              <p:spPr>
                <a:xfrm>
                  <a:off x="2773468"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41" name="Rectangle 140"/>
                <p:cNvSpPr/>
                <p:nvPr/>
              </p:nvSpPr>
              <p:spPr>
                <a:xfrm>
                  <a:off x="3123443"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42" name="Rectangle 141"/>
                <p:cNvSpPr/>
                <p:nvPr/>
              </p:nvSpPr>
              <p:spPr>
                <a:xfrm>
                  <a:off x="3473963"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grpSp>
          <p:grpSp>
            <p:nvGrpSpPr>
              <p:cNvPr id="132" name="Group 131"/>
              <p:cNvGrpSpPr/>
              <p:nvPr/>
            </p:nvGrpSpPr>
            <p:grpSpPr>
              <a:xfrm>
                <a:off x="4517374" y="1465991"/>
                <a:ext cx="881904" cy="127945"/>
                <a:chOff x="2773468" y="2514600"/>
                <a:chExt cx="1050470" cy="152400"/>
              </a:xfrm>
            </p:grpSpPr>
            <p:sp>
              <p:nvSpPr>
                <p:cNvPr id="137" name="Rectangle 136"/>
                <p:cNvSpPr/>
                <p:nvPr/>
              </p:nvSpPr>
              <p:spPr>
                <a:xfrm>
                  <a:off x="2773468"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38" name="Rectangle 137"/>
                <p:cNvSpPr/>
                <p:nvPr/>
              </p:nvSpPr>
              <p:spPr>
                <a:xfrm>
                  <a:off x="3123443"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39" name="Rectangle 138"/>
                <p:cNvSpPr/>
                <p:nvPr/>
              </p:nvSpPr>
              <p:spPr>
                <a:xfrm>
                  <a:off x="3473963"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grpSp>
          <p:grpSp>
            <p:nvGrpSpPr>
              <p:cNvPr id="133" name="Group 132"/>
              <p:cNvGrpSpPr/>
              <p:nvPr/>
            </p:nvGrpSpPr>
            <p:grpSpPr>
              <a:xfrm>
                <a:off x="4517374" y="1719638"/>
                <a:ext cx="881904" cy="127945"/>
                <a:chOff x="2773468" y="2514600"/>
                <a:chExt cx="1050470" cy="152400"/>
              </a:xfrm>
            </p:grpSpPr>
            <p:sp>
              <p:nvSpPr>
                <p:cNvPr id="134" name="Rectangle 133"/>
                <p:cNvSpPr/>
                <p:nvPr/>
              </p:nvSpPr>
              <p:spPr>
                <a:xfrm>
                  <a:off x="2773468"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35" name="Rectangle 134"/>
                <p:cNvSpPr/>
                <p:nvPr/>
              </p:nvSpPr>
              <p:spPr>
                <a:xfrm>
                  <a:off x="3123443"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136" name="Rectangle 135"/>
                <p:cNvSpPr/>
                <p:nvPr/>
              </p:nvSpPr>
              <p:spPr>
                <a:xfrm>
                  <a:off x="3473963" y="2514600"/>
                  <a:ext cx="349975" cy="152400"/>
                </a:xfrm>
                <a:prstGeom prst="rect">
                  <a:avLst/>
                </a:prstGeom>
                <a:noFill/>
                <a:ln w="12700" cap="flat" cmpd="sng" algn="ctr">
                  <a:solidFill>
                    <a:schemeClr val="tx1"/>
                  </a:solidFill>
                  <a:prstDash val="solid"/>
                </a:ln>
                <a:effectLst/>
              </p:spPr>
              <p:txBody>
                <a:bodyPr rtlCol="0" anchor="ctr"/>
                <a:lstStyle/>
                <a:p>
                  <a:pPr algn="ctr" defTabSz="914400"/>
                  <a:endParaRPr lang="en-US" sz="1100" b="1" kern="0" dirty="0">
                    <a:solidFill>
                      <a:srgbClr val="FF0000"/>
                    </a:solidFill>
                    <a:latin typeface="Arial"/>
                  </a:endParaRPr>
                </a:p>
              </p:txBody>
            </p:sp>
          </p:grpSp>
        </p:grpSp>
      </p:grpSp>
      <p:sp>
        <p:nvSpPr>
          <p:cNvPr id="147" name="Freeform: Shape 146"/>
          <p:cNvSpPr/>
          <p:nvPr/>
        </p:nvSpPr>
        <p:spPr>
          <a:xfrm>
            <a:off x="2551762" y="3235446"/>
            <a:ext cx="1960312" cy="193520"/>
          </a:xfrm>
          <a:custGeom>
            <a:avLst/>
            <a:gdLst>
              <a:gd name="connsiteX0" fmla="*/ 0 w 1935480"/>
              <a:gd name="connsiteY0" fmla="*/ 220980 h 220980"/>
              <a:gd name="connsiteX1" fmla="*/ 1074420 w 1935480"/>
              <a:gd name="connsiteY1" fmla="*/ 182880 h 220980"/>
              <a:gd name="connsiteX2" fmla="*/ 1935480 w 1935480"/>
              <a:gd name="connsiteY2" fmla="*/ 0 h 220980"/>
            </a:gdLst>
            <a:ahLst/>
            <a:cxnLst>
              <a:cxn ang="0">
                <a:pos x="connsiteX0" y="connsiteY0"/>
              </a:cxn>
              <a:cxn ang="0">
                <a:pos x="connsiteX1" y="connsiteY1"/>
              </a:cxn>
              <a:cxn ang="0">
                <a:pos x="connsiteX2" y="connsiteY2"/>
              </a:cxn>
            </a:cxnLst>
            <a:rect l="l" t="t" r="r" b="b"/>
            <a:pathLst>
              <a:path w="1935480" h="220980">
                <a:moveTo>
                  <a:pt x="0" y="220980"/>
                </a:moveTo>
                <a:cubicBezTo>
                  <a:pt x="375920" y="220345"/>
                  <a:pt x="751840" y="219710"/>
                  <a:pt x="1074420" y="182880"/>
                </a:cubicBezTo>
                <a:cubicBezTo>
                  <a:pt x="1397000" y="146050"/>
                  <a:pt x="1666240" y="73025"/>
                  <a:pt x="1935480" y="0"/>
                </a:cubicBezTo>
              </a:path>
            </a:pathLst>
          </a:cu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
        <p:nvSpPr>
          <p:cNvPr id="148" name="Freeform: Shape 147"/>
          <p:cNvSpPr/>
          <p:nvPr/>
        </p:nvSpPr>
        <p:spPr>
          <a:xfrm>
            <a:off x="215217" y="3214759"/>
            <a:ext cx="4176114" cy="1033661"/>
          </a:xfrm>
          <a:custGeom>
            <a:avLst/>
            <a:gdLst>
              <a:gd name="connsiteX0" fmla="*/ 265780 w 3778600"/>
              <a:gd name="connsiteY0" fmla="*/ 0 h 937260"/>
              <a:gd name="connsiteX1" fmla="*/ 98140 w 3778600"/>
              <a:gd name="connsiteY1" fmla="*/ 411480 h 937260"/>
              <a:gd name="connsiteX2" fmla="*/ 273400 w 3778600"/>
              <a:gd name="connsiteY2" fmla="*/ 883920 h 937260"/>
              <a:gd name="connsiteX3" fmla="*/ 3024220 w 3778600"/>
              <a:gd name="connsiteY3" fmla="*/ 906780 h 937260"/>
              <a:gd name="connsiteX4" fmla="*/ 3778600 w 3778600"/>
              <a:gd name="connsiteY4" fmla="*/ 937260 h 937260"/>
              <a:gd name="connsiteX0" fmla="*/ 198346 w 3711166"/>
              <a:gd name="connsiteY0" fmla="*/ 0 h 937260"/>
              <a:gd name="connsiteX1" fmla="*/ 205966 w 3711166"/>
              <a:gd name="connsiteY1" fmla="*/ 883920 h 937260"/>
              <a:gd name="connsiteX2" fmla="*/ 2956786 w 3711166"/>
              <a:gd name="connsiteY2" fmla="*/ 906780 h 937260"/>
              <a:gd name="connsiteX3" fmla="*/ 3711166 w 3711166"/>
              <a:gd name="connsiteY3" fmla="*/ 937260 h 937260"/>
              <a:gd name="connsiteX0" fmla="*/ 277053 w 3789873"/>
              <a:gd name="connsiteY0" fmla="*/ 0 h 937260"/>
              <a:gd name="connsiteX1" fmla="*/ 284673 w 3789873"/>
              <a:gd name="connsiteY1" fmla="*/ 883920 h 937260"/>
              <a:gd name="connsiteX2" fmla="*/ 3035493 w 3789873"/>
              <a:gd name="connsiteY2" fmla="*/ 906780 h 937260"/>
              <a:gd name="connsiteX3" fmla="*/ 3789873 w 3789873"/>
              <a:gd name="connsiteY3" fmla="*/ 937260 h 937260"/>
              <a:gd name="connsiteX0" fmla="*/ 284942 w 3782522"/>
              <a:gd name="connsiteY0" fmla="*/ 0 h 963499"/>
              <a:gd name="connsiteX1" fmla="*/ 277322 w 3782522"/>
              <a:gd name="connsiteY1" fmla="*/ 891540 h 963499"/>
              <a:gd name="connsiteX2" fmla="*/ 3028142 w 3782522"/>
              <a:gd name="connsiteY2" fmla="*/ 914400 h 963499"/>
              <a:gd name="connsiteX3" fmla="*/ 3782522 w 3782522"/>
              <a:gd name="connsiteY3" fmla="*/ 944880 h 963499"/>
              <a:gd name="connsiteX0" fmla="*/ 149973 w 3647553"/>
              <a:gd name="connsiteY0" fmla="*/ 0 h 993127"/>
              <a:gd name="connsiteX1" fmla="*/ 447153 w 3647553"/>
              <a:gd name="connsiteY1" fmla="*/ 929640 h 993127"/>
              <a:gd name="connsiteX2" fmla="*/ 2893173 w 3647553"/>
              <a:gd name="connsiteY2" fmla="*/ 914400 h 993127"/>
              <a:gd name="connsiteX3" fmla="*/ 3647553 w 3647553"/>
              <a:gd name="connsiteY3" fmla="*/ 944880 h 993127"/>
              <a:gd name="connsiteX0" fmla="*/ 161806 w 3659386"/>
              <a:gd name="connsiteY0" fmla="*/ 0 h 983012"/>
              <a:gd name="connsiteX1" fmla="*/ 458986 w 3659386"/>
              <a:gd name="connsiteY1" fmla="*/ 929640 h 983012"/>
              <a:gd name="connsiteX2" fmla="*/ 2905006 w 3659386"/>
              <a:gd name="connsiteY2" fmla="*/ 914400 h 983012"/>
              <a:gd name="connsiteX3" fmla="*/ 3659386 w 3659386"/>
              <a:gd name="connsiteY3" fmla="*/ 944880 h 983012"/>
              <a:gd name="connsiteX0" fmla="*/ 144091 w 3641671"/>
              <a:gd name="connsiteY0" fmla="*/ 0 h 968442"/>
              <a:gd name="connsiteX1" fmla="*/ 441271 w 3641671"/>
              <a:gd name="connsiteY1" fmla="*/ 929640 h 968442"/>
              <a:gd name="connsiteX2" fmla="*/ 2742511 w 3641671"/>
              <a:gd name="connsiteY2" fmla="*/ 807720 h 968442"/>
              <a:gd name="connsiteX3" fmla="*/ 3641671 w 3641671"/>
              <a:gd name="connsiteY3" fmla="*/ 944880 h 968442"/>
              <a:gd name="connsiteX0" fmla="*/ 173497 w 3671077"/>
              <a:gd name="connsiteY0" fmla="*/ 0 h 944880"/>
              <a:gd name="connsiteX1" fmla="*/ 379237 w 3671077"/>
              <a:gd name="connsiteY1" fmla="*/ 754380 h 944880"/>
              <a:gd name="connsiteX2" fmla="*/ 2771917 w 3671077"/>
              <a:gd name="connsiteY2" fmla="*/ 807720 h 944880"/>
              <a:gd name="connsiteX3" fmla="*/ 3671077 w 3671077"/>
              <a:gd name="connsiteY3" fmla="*/ 944880 h 944880"/>
              <a:gd name="connsiteX0" fmla="*/ 164666 w 3662246"/>
              <a:gd name="connsiteY0" fmla="*/ 0 h 944880"/>
              <a:gd name="connsiteX1" fmla="*/ 370406 w 3662246"/>
              <a:gd name="connsiteY1" fmla="*/ 754380 h 944880"/>
              <a:gd name="connsiteX2" fmla="*/ 2763086 w 3662246"/>
              <a:gd name="connsiteY2" fmla="*/ 807720 h 944880"/>
              <a:gd name="connsiteX3" fmla="*/ 3662246 w 3662246"/>
              <a:gd name="connsiteY3" fmla="*/ 944880 h 944880"/>
              <a:gd name="connsiteX0" fmla="*/ 190714 w 3688294"/>
              <a:gd name="connsiteY0" fmla="*/ 0 h 944880"/>
              <a:gd name="connsiteX1" fmla="*/ 327874 w 3688294"/>
              <a:gd name="connsiteY1" fmla="*/ 807720 h 944880"/>
              <a:gd name="connsiteX2" fmla="*/ 2789134 w 3688294"/>
              <a:gd name="connsiteY2" fmla="*/ 807720 h 944880"/>
              <a:gd name="connsiteX3" fmla="*/ 3688294 w 3688294"/>
              <a:gd name="connsiteY3" fmla="*/ 944880 h 944880"/>
              <a:gd name="connsiteX0" fmla="*/ 188222 w 3685802"/>
              <a:gd name="connsiteY0" fmla="*/ 0 h 944880"/>
              <a:gd name="connsiteX1" fmla="*/ 325382 w 3685802"/>
              <a:gd name="connsiteY1" fmla="*/ 807720 h 944880"/>
              <a:gd name="connsiteX2" fmla="*/ 2558042 w 3685802"/>
              <a:gd name="connsiteY2" fmla="*/ 746760 h 944880"/>
              <a:gd name="connsiteX3" fmla="*/ 3685802 w 3685802"/>
              <a:gd name="connsiteY3" fmla="*/ 944880 h 944880"/>
              <a:gd name="connsiteX0" fmla="*/ 188222 w 3685802"/>
              <a:gd name="connsiteY0" fmla="*/ 0 h 944880"/>
              <a:gd name="connsiteX1" fmla="*/ 325382 w 3685802"/>
              <a:gd name="connsiteY1" fmla="*/ 807720 h 944880"/>
              <a:gd name="connsiteX2" fmla="*/ 2558042 w 3685802"/>
              <a:gd name="connsiteY2" fmla="*/ 746760 h 944880"/>
              <a:gd name="connsiteX3" fmla="*/ 3685802 w 3685802"/>
              <a:gd name="connsiteY3" fmla="*/ 944880 h 944880"/>
              <a:gd name="connsiteX0" fmla="*/ 188222 w 3624842"/>
              <a:gd name="connsiteY0" fmla="*/ 0 h 922020"/>
              <a:gd name="connsiteX1" fmla="*/ 325382 w 3624842"/>
              <a:gd name="connsiteY1" fmla="*/ 807720 h 922020"/>
              <a:gd name="connsiteX2" fmla="*/ 2558042 w 3624842"/>
              <a:gd name="connsiteY2" fmla="*/ 746760 h 922020"/>
              <a:gd name="connsiteX3" fmla="*/ 3624842 w 3624842"/>
              <a:gd name="connsiteY3" fmla="*/ 922020 h 922020"/>
              <a:gd name="connsiteX0" fmla="*/ 188222 w 3624842"/>
              <a:gd name="connsiteY0" fmla="*/ 0 h 922020"/>
              <a:gd name="connsiteX1" fmla="*/ 325382 w 3624842"/>
              <a:gd name="connsiteY1" fmla="*/ 807720 h 922020"/>
              <a:gd name="connsiteX2" fmla="*/ 2558042 w 3624842"/>
              <a:gd name="connsiteY2" fmla="*/ 746760 h 922020"/>
              <a:gd name="connsiteX3" fmla="*/ 3624842 w 3624842"/>
              <a:gd name="connsiteY3" fmla="*/ 922020 h 922020"/>
              <a:gd name="connsiteX0" fmla="*/ 187190 w 3623810"/>
              <a:gd name="connsiteY0" fmla="*/ 0 h 922020"/>
              <a:gd name="connsiteX1" fmla="*/ 324350 w 3623810"/>
              <a:gd name="connsiteY1" fmla="*/ 807720 h 922020"/>
              <a:gd name="connsiteX2" fmla="*/ 2537960 w 3623810"/>
              <a:gd name="connsiteY2" fmla="*/ 718185 h 922020"/>
              <a:gd name="connsiteX3" fmla="*/ 3623810 w 3623810"/>
              <a:gd name="connsiteY3" fmla="*/ 922020 h 922020"/>
              <a:gd name="connsiteX0" fmla="*/ 187190 w 3623810"/>
              <a:gd name="connsiteY0" fmla="*/ 0 h 922020"/>
              <a:gd name="connsiteX1" fmla="*/ 324350 w 3623810"/>
              <a:gd name="connsiteY1" fmla="*/ 807720 h 922020"/>
              <a:gd name="connsiteX2" fmla="*/ 2537960 w 3623810"/>
              <a:gd name="connsiteY2" fmla="*/ 718185 h 922020"/>
              <a:gd name="connsiteX3" fmla="*/ 3623810 w 3623810"/>
              <a:gd name="connsiteY3" fmla="*/ 922020 h 922020"/>
              <a:gd name="connsiteX0" fmla="*/ 175943 w 3612563"/>
              <a:gd name="connsiteY0" fmla="*/ 0 h 922020"/>
              <a:gd name="connsiteX1" fmla="*/ 341678 w 3612563"/>
              <a:gd name="connsiteY1" fmla="*/ 702945 h 922020"/>
              <a:gd name="connsiteX2" fmla="*/ 2526713 w 3612563"/>
              <a:gd name="connsiteY2" fmla="*/ 718185 h 922020"/>
              <a:gd name="connsiteX3" fmla="*/ 3612563 w 3612563"/>
              <a:gd name="connsiteY3" fmla="*/ 922020 h 922020"/>
              <a:gd name="connsiteX0" fmla="*/ 216722 w 3653342"/>
              <a:gd name="connsiteY0" fmla="*/ 0 h 922020"/>
              <a:gd name="connsiteX1" fmla="*/ 382457 w 3653342"/>
              <a:gd name="connsiteY1" fmla="*/ 702945 h 922020"/>
              <a:gd name="connsiteX2" fmla="*/ 2567492 w 3653342"/>
              <a:gd name="connsiteY2" fmla="*/ 718185 h 922020"/>
              <a:gd name="connsiteX3" fmla="*/ 3653342 w 3653342"/>
              <a:gd name="connsiteY3" fmla="*/ 922020 h 922020"/>
              <a:gd name="connsiteX0" fmla="*/ 216722 w 3799646"/>
              <a:gd name="connsiteY0" fmla="*/ 0 h 933317"/>
              <a:gd name="connsiteX1" fmla="*/ 382457 w 3799646"/>
              <a:gd name="connsiteY1" fmla="*/ 702945 h 933317"/>
              <a:gd name="connsiteX2" fmla="*/ 2567492 w 3799646"/>
              <a:gd name="connsiteY2" fmla="*/ 718185 h 933317"/>
              <a:gd name="connsiteX3" fmla="*/ 3799646 w 3799646"/>
              <a:gd name="connsiteY3" fmla="*/ 933317 h 933317"/>
              <a:gd name="connsiteX0" fmla="*/ 216722 w 3799646"/>
              <a:gd name="connsiteY0" fmla="*/ 0 h 933317"/>
              <a:gd name="connsiteX1" fmla="*/ 382457 w 3799646"/>
              <a:gd name="connsiteY1" fmla="*/ 702945 h 933317"/>
              <a:gd name="connsiteX2" fmla="*/ 2567492 w 3799646"/>
              <a:gd name="connsiteY2" fmla="*/ 718185 h 933317"/>
              <a:gd name="connsiteX3" fmla="*/ 3799646 w 3799646"/>
              <a:gd name="connsiteY3" fmla="*/ 933317 h 933317"/>
              <a:gd name="connsiteX0" fmla="*/ 175943 w 3758867"/>
              <a:gd name="connsiteY0" fmla="*/ 0 h 933317"/>
              <a:gd name="connsiteX1" fmla="*/ 341678 w 3758867"/>
              <a:gd name="connsiteY1" fmla="*/ 702945 h 933317"/>
              <a:gd name="connsiteX2" fmla="*/ 2526713 w 3758867"/>
              <a:gd name="connsiteY2" fmla="*/ 718185 h 933317"/>
              <a:gd name="connsiteX3" fmla="*/ 3758867 w 3758867"/>
              <a:gd name="connsiteY3" fmla="*/ 933317 h 933317"/>
              <a:gd name="connsiteX0" fmla="*/ 201016 w 3783940"/>
              <a:gd name="connsiteY0" fmla="*/ 0 h 933317"/>
              <a:gd name="connsiteX1" fmla="*/ 305791 w 3783940"/>
              <a:gd name="connsiteY1" fmla="*/ 725538 h 933317"/>
              <a:gd name="connsiteX2" fmla="*/ 2551786 w 3783940"/>
              <a:gd name="connsiteY2" fmla="*/ 718185 h 933317"/>
              <a:gd name="connsiteX3" fmla="*/ 3783940 w 3783940"/>
              <a:gd name="connsiteY3" fmla="*/ 933317 h 933317"/>
            </a:gdLst>
            <a:ahLst/>
            <a:cxnLst>
              <a:cxn ang="0">
                <a:pos x="connsiteX0" y="connsiteY0"/>
              </a:cxn>
              <a:cxn ang="0">
                <a:pos x="connsiteX1" y="connsiteY1"/>
              </a:cxn>
              <a:cxn ang="0">
                <a:pos x="connsiteX2" y="connsiteY2"/>
              </a:cxn>
              <a:cxn ang="0">
                <a:pos x="connsiteX3" y="connsiteY3"/>
              </a:cxn>
            </a:cxnLst>
            <a:rect l="l" t="t" r="r" b="b"/>
            <a:pathLst>
              <a:path w="3783940" h="933317">
                <a:moveTo>
                  <a:pt x="201016" y="0"/>
                </a:moveTo>
                <a:cubicBezTo>
                  <a:pt x="-79337" y="214630"/>
                  <a:pt x="-86004" y="605841"/>
                  <a:pt x="305791" y="725538"/>
                </a:cubicBezTo>
                <a:cubicBezTo>
                  <a:pt x="697586" y="845235"/>
                  <a:pt x="1972095" y="683555"/>
                  <a:pt x="2551786" y="718185"/>
                </a:cubicBezTo>
                <a:cubicBezTo>
                  <a:pt x="3131477" y="752815"/>
                  <a:pt x="3162402" y="782220"/>
                  <a:pt x="3783940" y="933317"/>
                </a:cubicBezTo>
              </a:path>
            </a:pathLst>
          </a:custGeom>
          <a:noFill/>
          <a:ln w="28575" cap="rnd">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grpSp>
        <p:nvGrpSpPr>
          <p:cNvPr id="154" name="Group 153"/>
          <p:cNvGrpSpPr/>
          <p:nvPr/>
        </p:nvGrpSpPr>
        <p:grpSpPr>
          <a:xfrm>
            <a:off x="4368301" y="3590028"/>
            <a:ext cx="134920" cy="176159"/>
            <a:chOff x="4051317" y="3467100"/>
            <a:chExt cx="134920" cy="176159"/>
          </a:xfrm>
        </p:grpSpPr>
        <p:cxnSp>
          <p:nvCxnSpPr>
            <p:cNvPr id="150" name="Straight Connector 149"/>
            <p:cNvCxnSpPr/>
            <p:nvPr/>
          </p:nvCxnSpPr>
          <p:spPr>
            <a:xfrm flipH="1" flipV="1">
              <a:off x="4076700" y="3467100"/>
              <a:ext cx="109537" cy="39038"/>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1" name="Straight Connector 150"/>
            <p:cNvCxnSpPr/>
            <p:nvPr/>
          </p:nvCxnSpPr>
          <p:spPr>
            <a:xfrm flipH="1">
              <a:off x="4076700" y="3604221"/>
              <a:ext cx="109537" cy="39038"/>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2" name="Straight Connector 151"/>
            <p:cNvCxnSpPr/>
            <p:nvPr/>
          </p:nvCxnSpPr>
          <p:spPr>
            <a:xfrm flipH="1">
              <a:off x="4051317" y="3555179"/>
              <a:ext cx="13492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55" name="Group 154"/>
          <p:cNvGrpSpPr/>
          <p:nvPr/>
        </p:nvGrpSpPr>
        <p:grpSpPr>
          <a:xfrm flipH="1">
            <a:off x="5469058" y="3594737"/>
            <a:ext cx="134920" cy="176159"/>
            <a:chOff x="4051317" y="3467100"/>
            <a:chExt cx="134920" cy="176159"/>
          </a:xfrm>
        </p:grpSpPr>
        <p:cxnSp>
          <p:nvCxnSpPr>
            <p:cNvPr id="156" name="Straight Connector 155"/>
            <p:cNvCxnSpPr/>
            <p:nvPr/>
          </p:nvCxnSpPr>
          <p:spPr>
            <a:xfrm flipH="1" flipV="1">
              <a:off x="4076700" y="3467100"/>
              <a:ext cx="109537" cy="39038"/>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7" name="Straight Connector 156"/>
            <p:cNvCxnSpPr/>
            <p:nvPr/>
          </p:nvCxnSpPr>
          <p:spPr>
            <a:xfrm flipH="1">
              <a:off x="4076700" y="3604221"/>
              <a:ext cx="109537" cy="39038"/>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8" name="Straight Connector 157"/>
            <p:cNvCxnSpPr/>
            <p:nvPr/>
          </p:nvCxnSpPr>
          <p:spPr>
            <a:xfrm flipH="1">
              <a:off x="4051317" y="3555179"/>
              <a:ext cx="13492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60" name="Group 159"/>
          <p:cNvGrpSpPr/>
          <p:nvPr/>
        </p:nvGrpSpPr>
        <p:grpSpPr>
          <a:xfrm rot="16200000" flipH="1">
            <a:off x="4912006" y="3926027"/>
            <a:ext cx="134920" cy="176159"/>
            <a:chOff x="4051317" y="3467100"/>
            <a:chExt cx="134920" cy="176159"/>
          </a:xfrm>
        </p:grpSpPr>
        <p:cxnSp>
          <p:nvCxnSpPr>
            <p:cNvPr id="161" name="Straight Connector 160"/>
            <p:cNvCxnSpPr/>
            <p:nvPr/>
          </p:nvCxnSpPr>
          <p:spPr>
            <a:xfrm flipH="1" flipV="1">
              <a:off x="4076700" y="3467100"/>
              <a:ext cx="109537" cy="39038"/>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2" name="Straight Connector 161"/>
            <p:cNvCxnSpPr/>
            <p:nvPr/>
          </p:nvCxnSpPr>
          <p:spPr>
            <a:xfrm flipH="1">
              <a:off x="4076700" y="3604221"/>
              <a:ext cx="109537" cy="39038"/>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3" name="Straight Connector 162"/>
            <p:cNvCxnSpPr/>
            <p:nvPr/>
          </p:nvCxnSpPr>
          <p:spPr>
            <a:xfrm flipH="1">
              <a:off x="4051317" y="3555179"/>
              <a:ext cx="13492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64" name="Group 163"/>
          <p:cNvGrpSpPr/>
          <p:nvPr/>
        </p:nvGrpSpPr>
        <p:grpSpPr>
          <a:xfrm rot="5400000" flipH="1">
            <a:off x="4912007" y="4401784"/>
            <a:ext cx="134920" cy="176159"/>
            <a:chOff x="4051317" y="3467100"/>
            <a:chExt cx="134920" cy="176159"/>
          </a:xfrm>
        </p:grpSpPr>
        <p:cxnSp>
          <p:nvCxnSpPr>
            <p:cNvPr id="165" name="Straight Connector 164"/>
            <p:cNvCxnSpPr/>
            <p:nvPr/>
          </p:nvCxnSpPr>
          <p:spPr>
            <a:xfrm flipH="1" flipV="1">
              <a:off x="4076700" y="3467100"/>
              <a:ext cx="109537" cy="39038"/>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6" name="Straight Connector 165"/>
            <p:cNvCxnSpPr/>
            <p:nvPr/>
          </p:nvCxnSpPr>
          <p:spPr>
            <a:xfrm flipH="1">
              <a:off x="4076700" y="3604221"/>
              <a:ext cx="109537" cy="39038"/>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7" name="Straight Connector 166"/>
            <p:cNvCxnSpPr/>
            <p:nvPr/>
          </p:nvCxnSpPr>
          <p:spPr>
            <a:xfrm flipH="1">
              <a:off x="4051317" y="3555179"/>
              <a:ext cx="13492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75" name="Rounded Rectangle 149"/>
          <p:cNvSpPr/>
          <p:nvPr/>
        </p:nvSpPr>
        <p:spPr>
          <a:xfrm>
            <a:off x="260565" y="5344541"/>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200" b="1" kern="0" dirty="0">
                <a:solidFill>
                  <a:srgbClr val="000000"/>
                </a:solidFill>
                <a:latin typeface="Calibri"/>
                <a:cs typeface="Calibri"/>
              </a:rPr>
              <a:t>Output</a:t>
            </a:r>
          </a:p>
        </p:txBody>
      </p:sp>
      <p:sp>
        <p:nvSpPr>
          <p:cNvPr id="176" name="Arrow: Down 175"/>
          <p:cNvSpPr/>
          <p:nvPr/>
        </p:nvSpPr>
        <p:spPr>
          <a:xfrm>
            <a:off x="4221007" y="4686593"/>
            <a:ext cx="1542278" cy="588582"/>
          </a:xfrm>
          <a:prstGeom prst="downArrow">
            <a:avLst>
              <a:gd name="adj1" fmla="val 52273"/>
              <a:gd name="adj2" fmla="val 62481"/>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b="1" dirty="0">
              <a:solidFill>
                <a:schemeClr val="bg1"/>
              </a:solidFill>
            </a:endParaRPr>
          </a:p>
        </p:txBody>
      </p:sp>
      <p:sp>
        <p:nvSpPr>
          <p:cNvPr id="179" name="Rounded Rectangle 149"/>
          <p:cNvSpPr/>
          <p:nvPr/>
        </p:nvSpPr>
        <p:spPr>
          <a:xfrm>
            <a:off x="260565" y="1090402"/>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200" b="1" kern="0" dirty="0">
                <a:solidFill>
                  <a:srgbClr val="000000"/>
                </a:solidFill>
                <a:latin typeface="Calibri"/>
                <a:cs typeface="Calibri"/>
              </a:rPr>
              <a:t>Table in database</a:t>
            </a:r>
          </a:p>
        </p:txBody>
      </p:sp>
      <p:sp>
        <p:nvSpPr>
          <p:cNvPr id="182" name="Arrow: Down 181"/>
          <p:cNvSpPr/>
          <p:nvPr/>
        </p:nvSpPr>
        <p:spPr>
          <a:xfrm>
            <a:off x="4221007" y="2267087"/>
            <a:ext cx="1542278" cy="588582"/>
          </a:xfrm>
          <a:prstGeom prst="downArrow">
            <a:avLst>
              <a:gd name="adj1" fmla="val 52273"/>
              <a:gd name="adj2" fmla="val 62481"/>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b="1" dirty="0">
              <a:solidFill>
                <a:schemeClr val="bg1"/>
              </a:solidFill>
            </a:endParaRPr>
          </a:p>
        </p:txBody>
      </p:sp>
      <p:sp>
        <p:nvSpPr>
          <p:cNvPr id="183" name="Rectangle 182"/>
          <p:cNvSpPr/>
          <p:nvPr/>
        </p:nvSpPr>
        <p:spPr>
          <a:xfrm>
            <a:off x="2039224" y="1816982"/>
            <a:ext cx="5199076" cy="352137"/>
          </a:xfrm>
          <a:prstGeom prst="rect">
            <a:avLst/>
          </a:prstGeom>
          <a:gradFill flip="none" rotWithShape="1">
            <a:gsLst>
              <a:gs pos="0">
                <a:schemeClr val="bg1"/>
              </a:gs>
              <a:gs pos="17000">
                <a:schemeClr val="bg1"/>
              </a:gs>
              <a:gs pos="100000">
                <a:schemeClr val="bg1">
                  <a:alpha val="0"/>
                </a:schemeClr>
              </a:gs>
            </a:gsLst>
            <a:lin ang="16200000" scaled="1"/>
            <a:tileRect/>
          </a:gra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85" name="Rounded Rectangle 149"/>
          <p:cNvSpPr/>
          <p:nvPr/>
        </p:nvSpPr>
        <p:spPr>
          <a:xfrm>
            <a:off x="260565" y="2560554"/>
            <a:ext cx="1658681" cy="26325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200" b="1" kern="0" dirty="0">
                <a:solidFill>
                  <a:srgbClr val="000000"/>
                </a:solidFill>
                <a:latin typeface="Calibri"/>
                <a:cs typeface="Calibri"/>
              </a:rPr>
              <a:t>Query</a:t>
            </a:r>
          </a:p>
        </p:txBody>
      </p:sp>
      <p:sp>
        <p:nvSpPr>
          <p:cNvPr id="186" name="Oval 185"/>
          <p:cNvSpPr/>
          <p:nvPr/>
        </p:nvSpPr>
        <p:spPr>
          <a:xfrm>
            <a:off x="410475" y="3320881"/>
            <a:ext cx="217028" cy="217028"/>
          </a:xfrm>
          <a:prstGeom prst="ellipse">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b="1" dirty="0">
                <a:solidFill>
                  <a:schemeClr val="bg1"/>
                </a:solidFill>
              </a:rPr>
              <a:t>1</a:t>
            </a:r>
          </a:p>
        </p:txBody>
      </p:sp>
      <p:sp>
        <p:nvSpPr>
          <p:cNvPr id="187" name="Oval 186"/>
          <p:cNvSpPr/>
          <p:nvPr/>
        </p:nvSpPr>
        <p:spPr>
          <a:xfrm>
            <a:off x="410475" y="3590028"/>
            <a:ext cx="217028" cy="217028"/>
          </a:xfrm>
          <a:prstGeom prst="ellipse">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b="1" dirty="0">
                <a:solidFill>
                  <a:schemeClr val="bg1"/>
                </a:solidFill>
              </a:rPr>
              <a:t>2</a:t>
            </a:r>
          </a:p>
        </p:txBody>
      </p:sp>
      <p:sp>
        <p:nvSpPr>
          <p:cNvPr id="188" name="Oval 187"/>
          <p:cNvSpPr/>
          <p:nvPr/>
        </p:nvSpPr>
        <p:spPr>
          <a:xfrm>
            <a:off x="410475" y="3040930"/>
            <a:ext cx="217028" cy="217028"/>
          </a:xfrm>
          <a:prstGeom prst="ellipse">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b="1" dirty="0">
                <a:solidFill>
                  <a:schemeClr val="bg1"/>
                </a:solidFill>
              </a:rPr>
              <a:t>3</a:t>
            </a:r>
          </a:p>
        </p:txBody>
      </p:sp>
      <p:sp>
        <p:nvSpPr>
          <p:cNvPr id="86" name="Oval 85"/>
          <p:cNvSpPr/>
          <p:nvPr/>
        </p:nvSpPr>
        <p:spPr>
          <a:xfrm>
            <a:off x="5668904" y="3040981"/>
            <a:ext cx="217028" cy="217028"/>
          </a:xfrm>
          <a:prstGeom prst="ellipse">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b="1" dirty="0">
                <a:solidFill>
                  <a:schemeClr val="bg1"/>
                </a:solidFill>
              </a:rPr>
              <a:t>1</a:t>
            </a:r>
          </a:p>
        </p:txBody>
      </p:sp>
      <p:sp>
        <p:nvSpPr>
          <p:cNvPr id="87" name="Oval 86"/>
          <p:cNvSpPr/>
          <p:nvPr/>
        </p:nvSpPr>
        <p:spPr>
          <a:xfrm>
            <a:off x="5668904" y="3463616"/>
            <a:ext cx="217028" cy="217028"/>
          </a:xfrm>
          <a:prstGeom prst="ellipse">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b="1" dirty="0">
                <a:solidFill>
                  <a:schemeClr val="bg1"/>
                </a:solidFill>
              </a:rPr>
              <a:t>2</a:t>
            </a:r>
          </a:p>
        </p:txBody>
      </p:sp>
      <p:sp>
        <p:nvSpPr>
          <p:cNvPr id="88" name="Oval 87"/>
          <p:cNvSpPr/>
          <p:nvPr/>
        </p:nvSpPr>
        <p:spPr>
          <a:xfrm>
            <a:off x="5668904" y="4066214"/>
            <a:ext cx="217028" cy="217028"/>
          </a:xfrm>
          <a:prstGeom prst="ellipse">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b="1" dirty="0">
                <a:solidFill>
                  <a:schemeClr val="bg1"/>
                </a:solidFill>
              </a:rPr>
              <a:t>3</a:t>
            </a:r>
          </a:p>
        </p:txBody>
      </p:sp>
    </p:spTree>
    <p:extLst>
      <p:ext uri="{BB962C8B-B14F-4D97-AF65-F5344CB8AC3E}">
        <p14:creationId xmlns:p14="http://schemas.microsoft.com/office/powerpoint/2010/main" val="22568535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Syntax</a:t>
            </a:r>
          </a:p>
        </p:txBody>
      </p:sp>
      <p:pic>
        <p:nvPicPr>
          <p:cNvPr id="5" name="Picture 2" descr="C:\Users\Admin\Desktop\ILT\Lesson 1\Topic B\f0859711b_01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3116772"/>
            <a:ext cx="3500438" cy="143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utoShape 6"/>
          <p:cNvSpPr>
            <a:spLocks/>
          </p:cNvSpPr>
          <p:nvPr/>
        </p:nvSpPr>
        <p:spPr bwMode="auto">
          <a:xfrm flipH="1">
            <a:off x="2751138" y="3324735"/>
            <a:ext cx="160337" cy="866775"/>
          </a:xfrm>
          <a:prstGeom prst="rightBrace">
            <a:avLst>
              <a:gd name="adj1" fmla="val 45050"/>
              <a:gd name="adj2" fmla="val 50000"/>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8" name="AutoShape 8"/>
          <p:cNvSpPr>
            <a:spLocks/>
          </p:cNvSpPr>
          <p:nvPr/>
        </p:nvSpPr>
        <p:spPr bwMode="auto">
          <a:xfrm rot="5400000" flipH="1">
            <a:off x="4556125" y="1997585"/>
            <a:ext cx="228600" cy="2362200"/>
          </a:xfrm>
          <a:prstGeom prst="rightBrace">
            <a:avLst>
              <a:gd name="adj1" fmla="val 86111"/>
              <a:gd name="adj2" fmla="val 50000"/>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11" name="Rounded Rectangle 10"/>
          <p:cNvSpPr/>
          <p:nvPr/>
        </p:nvSpPr>
        <p:spPr>
          <a:xfrm>
            <a:off x="3810000" y="2735772"/>
            <a:ext cx="1724025"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Placeholders</a:t>
            </a:r>
          </a:p>
        </p:txBody>
      </p:sp>
      <p:sp>
        <p:nvSpPr>
          <p:cNvPr id="12" name="Rounded Rectangle 11"/>
          <p:cNvSpPr/>
          <p:nvPr/>
        </p:nvSpPr>
        <p:spPr>
          <a:xfrm>
            <a:off x="990600" y="3497772"/>
            <a:ext cx="1724025" cy="5032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Clauses in precise order</a:t>
            </a:r>
          </a:p>
        </p:txBody>
      </p:sp>
      <p:sp>
        <p:nvSpPr>
          <p:cNvPr id="3" name="Slide Number Placeholder 2"/>
          <p:cNvSpPr>
            <a:spLocks noGrp="1"/>
          </p:cNvSpPr>
          <p:nvPr>
            <p:ph type="sldNum" sz="quarter" idx="12"/>
          </p:nvPr>
        </p:nvSpPr>
        <p:spPr/>
        <p:txBody>
          <a:bodyPr/>
          <a:lstStyle/>
          <a:p>
            <a:fld id="{A8160BDD-7155-D744-B749-9730458604AD}" type="slidenum">
              <a:rPr lang="en-US" smtClean="0"/>
              <a:t>16</a:t>
            </a:fld>
            <a:endParaRPr lang="en-US" dirty="0"/>
          </a:p>
        </p:txBody>
      </p:sp>
      <p:sp>
        <p:nvSpPr>
          <p:cNvPr id="14" name="Line 14"/>
          <p:cNvSpPr>
            <a:spLocks noChangeShapeType="1"/>
          </p:cNvSpPr>
          <p:nvPr/>
        </p:nvSpPr>
        <p:spPr bwMode="auto">
          <a:xfrm flipH="1">
            <a:off x="5952427" y="3352992"/>
            <a:ext cx="1134173"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
        <p:nvSpPr>
          <p:cNvPr id="15" name="Line 14"/>
          <p:cNvSpPr>
            <a:spLocks noChangeShapeType="1"/>
          </p:cNvSpPr>
          <p:nvPr/>
        </p:nvSpPr>
        <p:spPr bwMode="auto">
          <a:xfrm flipH="1">
            <a:off x="3962400" y="3516250"/>
            <a:ext cx="31242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
        <p:nvSpPr>
          <p:cNvPr id="16" name="Line 14"/>
          <p:cNvSpPr>
            <a:spLocks noChangeShapeType="1"/>
          </p:cNvSpPr>
          <p:nvPr/>
        </p:nvSpPr>
        <p:spPr bwMode="auto">
          <a:xfrm flipH="1">
            <a:off x="4076699" y="3679508"/>
            <a:ext cx="3001073" cy="0"/>
          </a:xfrm>
          <a:prstGeom prst="line">
            <a:avLst/>
          </a:prstGeom>
          <a:noFill/>
          <a:ln w="28575">
            <a:solidFill>
              <a:schemeClr val="bg1">
                <a:lumMod val="5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
        <p:nvSpPr>
          <p:cNvPr id="17" name="Line 14"/>
          <p:cNvSpPr>
            <a:spLocks noChangeShapeType="1"/>
          </p:cNvSpPr>
          <p:nvPr/>
        </p:nvSpPr>
        <p:spPr bwMode="auto">
          <a:xfrm flipH="1">
            <a:off x="6149339" y="3842766"/>
            <a:ext cx="928433" cy="0"/>
          </a:xfrm>
          <a:prstGeom prst="line">
            <a:avLst/>
          </a:prstGeom>
          <a:noFill/>
          <a:ln w="28575">
            <a:solidFill>
              <a:schemeClr val="bg1">
                <a:lumMod val="5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
        <p:nvSpPr>
          <p:cNvPr id="18" name="Line 14"/>
          <p:cNvSpPr>
            <a:spLocks noChangeShapeType="1"/>
          </p:cNvSpPr>
          <p:nvPr/>
        </p:nvSpPr>
        <p:spPr bwMode="auto">
          <a:xfrm flipH="1">
            <a:off x="4145279" y="4006024"/>
            <a:ext cx="2932493" cy="0"/>
          </a:xfrm>
          <a:prstGeom prst="line">
            <a:avLst/>
          </a:prstGeom>
          <a:noFill/>
          <a:ln w="28575">
            <a:solidFill>
              <a:schemeClr val="bg1">
                <a:lumMod val="5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
        <p:nvSpPr>
          <p:cNvPr id="19" name="Line 14"/>
          <p:cNvSpPr>
            <a:spLocks noChangeShapeType="1"/>
          </p:cNvSpPr>
          <p:nvPr/>
        </p:nvSpPr>
        <p:spPr bwMode="auto">
          <a:xfrm flipH="1">
            <a:off x="6179819" y="4169283"/>
            <a:ext cx="897953" cy="0"/>
          </a:xfrm>
          <a:prstGeom prst="line">
            <a:avLst/>
          </a:prstGeom>
          <a:noFill/>
          <a:ln w="28575">
            <a:solidFill>
              <a:schemeClr val="bg1">
                <a:lumMod val="5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
        <p:nvSpPr>
          <p:cNvPr id="13" name="Rounded Rectangle 11"/>
          <p:cNvSpPr/>
          <p:nvPr/>
        </p:nvSpPr>
        <p:spPr>
          <a:xfrm>
            <a:off x="6405182" y="3261552"/>
            <a:ext cx="1443417" cy="30607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Required Clauses</a:t>
            </a:r>
          </a:p>
        </p:txBody>
      </p:sp>
      <p:sp>
        <p:nvSpPr>
          <p:cNvPr id="10" name="Rounded Rectangle 11"/>
          <p:cNvSpPr/>
          <p:nvPr/>
        </p:nvSpPr>
        <p:spPr>
          <a:xfrm>
            <a:off x="6794354" y="3627313"/>
            <a:ext cx="1334854" cy="61722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Optional Clauses</a:t>
            </a:r>
          </a:p>
        </p:txBody>
      </p:sp>
      <p:sp>
        <p:nvSpPr>
          <p:cNvPr id="20" name="AutoShape 8"/>
          <p:cNvSpPr>
            <a:spLocks/>
          </p:cNvSpPr>
          <p:nvPr/>
        </p:nvSpPr>
        <p:spPr bwMode="auto">
          <a:xfrm rot="16200000" flipH="1" flipV="1">
            <a:off x="5029200" y="3450814"/>
            <a:ext cx="228600" cy="1905000"/>
          </a:xfrm>
          <a:prstGeom prst="rightBrace">
            <a:avLst>
              <a:gd name="adj1" fmla="val 86111"/>
              <a:gd name="adj2" fmla="val 50000"/>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21" name="Rounded Rectangle 10"/>
          <p:cNvSpPr/>
          <p:nvPr/>
        </p:nvSpPr>
        <p:spPr>
          <a:xfrm>
            <a:off x="4724400" y="4602163"/>
            <a:ext cx="838200"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Optional</a:t>
            </a:r>
          </a:p>
        </p:txBody>
      </p:sp>
    </p:spTree>
    <p:extLst>
      <p:ext uri="{BB962C8B-B14F-4D97-AF65-F5344CB8AC3E}">
        <p14:creationId xmlns:p14="http://schemas.microsoft.com/office/powerpoint/2010/main" val="28858080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Guidelines for Constructing SQL Statements</a:t>
            </a:r>
          </a:p>
        </p:txBody>
      </p:sp>
      <p:sp>
        <p:nvSpPr>
          <p:cNvPr id="3" name="Content Placeholder 2"/>
          <p:cNvSpPr>
            <a:spLocks noGrp="1"/>
          </p:cNvSpPr>
          <p:nvPr>
            <p:ph idx="1"/>
          </p:nvPr>
        </p:nvSpPr>
        <p:spPr/>
        <p:txBody>
          <a:bodyPr/>
          <a:lstStyle/>
          <a:p>
            <a:r>
              <a:rPr lang="en-US" dirty="0"/>
              <a:t>Separate words in the statement as follows:</a:t>
            </a:r>
          </a:p>
          <a:p>
            <a:pPr lvl="1"/>
            <a:r>
              <a:rPr lang="en-US" dirty="0"/>
              <a:t>Provide at least one space or line break between any two words.</a:t>
            </a:r>
          </a:p>
          <a:p>
            <a:pPr lvl="1"/>
            <a:r>
              <a:rPr lang="en-US" dirty="0"/>
              <a:t>Enter extra spaces or line breaks if you like, and the statement will still execute correctly.</a:t>
            </a:r>
          </a:p>
          <a:p>
            <a:r>
              <a:rPr lang="en-US" dirty="0"/>
              <a:t>Type SQL keywords in upper- or lowercase.</a:t>
            </a:r>
          </a:p>
          <a:p>
            <a:r>
              <a:rPr lang="en-US" dirty="0"/>
              <a:t>Type table, column, and index names that:</a:t>
            </a:r>
          </a:p>
          <a:p>
            <a:pPr lvl="1"/>
            <a:r>
              <a:rPr lang="en-US" dirty="0"/>
              <a:t>Begin with a letter.</a:t>
            </a:r>
          </a:p>
          <a:p>
            <a:pPr lvl="1"/>
            <a:r>
              <a:rPr lang="en-US" dirty="0"/>
              <a:t>Limit length to 30 characters (up to 128 in SQL Server).</a:t>
            </a:r>
          </a:p>
          <a:p>
            <a:pPr lvl="1"/>
            <a:r>
              <a:rPr lang="en-US" dirty="0"/>
              <a:t>Include no spaces. (Spaces are permitted in SQL Server.)</a:t>
            </a:r>
          </a:p>
          <a:p>
            <a:r>
              <a:rPr lang="en-US" dirty="0"/>
              <a:t>The capitalization of table and column names does not have to exactly match the capitalization of those names in the database.</a:t>
            </a:r>
          </a:p>
          <a:p>
            <a:r>
              <a:rPr lang="en-US" dirty="0"/>
              <a:t>Enclose literal strings, text, and literal dates with single quotes (').</a:t>
            </a:r>
          </a:p>
          <a:p>
            <a:pPr marL="0" indent="0">
              <a:buNone/>
            </a:pPr>
            <a:endParaRPr lang="en-US" dirty="0"/>
          </a:p>
          <a:p>
            <a:pPr marL="0" indent="0">
              <a:buNone/>
            </a:pPr>
            <a:r>
              <a:rPr lang="en-US" dirty="0"/>
              <a:t>NOTE: Depending on your server/database configuration, </a:t>
            </a:r>
            <a:br>
              <a:rPr lang="en-US" dirty="0"/>
            </a:br>
            <a:r>
              <a:rPr lang="en-US" dirty="0"/>
              <a:t>data values you provide in conditions may have to match</a:t>
            </a:r>
            <a:br>
              <a:rPr lang="en-US" dirty="0"/>
            </a:br>
            <a:r>
              <a:rPr lang="en-US" dirty="0"/>
              <a:t>case exactly to be considered a match.</a:t>
            </a:r>
          </a:p>
        </p:txBody>
      </p:sp>
      <p:sp>
        <p:nvSpPr>
          <p:cNvPr id="4" name="Slide Number Placeholder 3"/>
          <p:cNvSpPr>
            <a:spLocks noGrp="1"/>
          </p:cNvSpPr>
          <p:nvPr>
            <p:ph type="sldNum" sz="quarter" idx="12"/>
          </p:nvPr>
        </p:nvSpPr>
        <p:spPr/>
        <p:txBody>
          <a:bodyPr/>
          <a:lstStyle/>
          <a:p>
            <a:fld id="{A8160BDD-7155-D744-B749-9730458604AD}" type="slidenum">
              <a:rPr lang="en-US" smtClean="0"/>
              <a:t>17</a:t>
            </a:fld>
            <a:endParaRPr lang="en-US" dirty="0"/>
          </a:p>
        </p:txBody>
      </p:sp>
      <p:pic>
        <p:nvPicPr>
          <p:cNvPr id="5" name="Picture 2" descr="Image result for checklist clipboard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4356204"/>
            <a:ext cx="2248584" cy="2248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1500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p:cNvSpPr/>
          <p:nvPr/>
        </p:nvSpPr>
        <p:spPr>
          <a:xfrm>
            <a:off x="2237691" y="2756814"/>
            <a:ext cx="4772709" cy="2729586"/>
          </a:xfrm>
          <a:prstGeom prst="roundRect">
            <a:avLst>
              <a:gd name="adj" fmla="val 7024"/>
            </a:avLst>
          </a:prstGeom>
          <a:solidFill>
            <a:schemeClr val="bg1">
              <a:lumMod val="85000"/>
              <a:alpha val="33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pic>
        <p:nvPicPr>
          <p:cNvPr id="5" name="Picture 4"/>
          <p:cNvPicPr>
            <a:picLocks noChangeAspect="1"/>
          </p:cNvPicPr>
          <p:nvPr/>
        </p:nvPicPr>
        <p:blipFill>
          <a:blip r:embed="rId2"/>
          <a:stretch>
            <a:fillRect/>
          </a:stretch>
        </p:blipFill>
        <p:spPr>
          <a:xfrm>
            <a:off x="2789033" y="1902234"/>
            <a:ext cx="1266667" cy="386666"/>
          </a:xfrm>
          <a:prstGeom prst="rect">
            <a:avLst/>
          </a:prstGeom>
        </p:spPr>
      </p:pic>
      <p:sp>
        <p:nvSpPr>
          <p:cNvPr id="2" name="Title 1"/>
          <p:cNvSpPr>
            <a:spLocks noGrp="1"/>
          </p:cNvSpPr>
          <p:nvPr>
            <p:ph type="title"/>
          </p:nvPr>
        </p:nvSpPr>
        <p:spPr/>
        <p:txBody>
          <a:bodyPr/>
          <a:lstStyle/>
          <a:p>
            <a:pPr eaLnBrk="1" hangingPunct="1"/>
            <a:r>
              <a:rPr lang="en-US" sz="2400" dirty="0"/>
              <a:t>Select All Columns</a:t>
            </a:r>
          </a:p>
        </p:txBody>
      </p:sp>
      <p:sp>
        <p:nvSpPr>
          <p:cNvPr id="6" name="Line 8"/>
          <p:cNvSpPr>
            <a:spLocks noChangeShapeType="1"/>
          </p:cNvSpPr>
          <p:nvPr/>
        </p:nvSpPr>
        <p:spPr bwMode="auto">
          <a:xfrm flipH="1">
            <a:off x="3644217" y="1958642"/>
            <a:ext cx="6508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
        <p:nvSpPr>
          <p:cNvPr id="8" name="Text Box 10"/>
          <p:cNvSpPr txBox="1">
            <a:spLocks noChangeArrowheads="1"/>
          </p:cNvSpPr>
          <p:nvPr/>
        </p:nvSpPr>
        <p:spPr bwMode="auto">
          <a:xfrm>
            <a:off x="3836049" y="5071422"/>
            <a:ext cx="14906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sz="1400" dirty="0"/>
              <a:t>Titles</a:t>
            </a:r>
          </a:p>
        </p:txBody>
      </p:sp>
      <p:sp>
        <p:nvSpPr>
          <p:cNvPr id="9" name="Rounded Rectangle 8"/>
          <p:cNvSpPr/>
          <p:nvPr/>
        </p:nvSpPr>
        <p:spPr>
          <a:xfrm>
            <a:off x="4195080" y="1863391"/>
            <a:ext cx="2452262" cy="670115"/>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Returns all columns from Titles table in the order they appear in the table</a:t>
            </a:r>
          </a:p>
        </p:txBody>
      </p:sp>
      <p:sp>
        <p:nvSpPr>
          <p:cNvPr id="3" name="Slide Number Placeholder 2"/>
          <p:cNvSpPr>
            <a:spLocks noGrp="1"/>
          </p:cNvSpPr>
          <p:nvPr>
            <p:ph type="sldNum" sz="quarter" idx="12"/>
          </p:nvPr>
        </p:nvSpPr>
        <p:spPr/>
        <p:txBody>
          <a:bodyPr/>
          <a:lstStyle/>
          <a:p>
            <a:fld id="{A8160BDD-7155-D744-B749-9730458604AD}" type="slidenum">
              <a:rPr lang="en-US" smtClean="0"/>
              <a:t>18</a:t>
            </a:fld>
            <a:endParaRPr lang="en-US" dirty="0"/>
          </a:p>
        </p:txBody>
      </p:sp>
      <p:pic>
        <p:nvPicPr>
          <p:cNvPr id="11" name="Picture 10"/>
          <p:cNvPicPr>
            <a:picLocks noChangeAspect="1"/>
          </p:cNvPicPr>
          <p:nvPr/>
        </p:nvPicPr>
        <p:blipFill>
          <a:blip r:embed="rId3"/>
          <a:stretch>
            <a:fillRect/>
          </a:stretch>
        </p:blipFill>
        <p:spPr>
          <a:xfrm>
            <a:off x="2523980" y="3019392"/>
            <a:ext cx="4114802" cy="2052030"/>
          </a:xfrm>
          <a:prstGeom prst="rect">
            <a:avLst/>
          </a:prstGeom>
        </p:spPr>
      </p:pic>
      <p:sp>
        <p:nvSpPr>
          <p:cNvPr id="13" name="Arrow: Down 12"/>
          <p:cNvSpPr/>
          <p:nvPr/>
        </p:nvSpPr>
        <p:spPr>
          <a:xfrm>
            <a:off x="2518263" y="2302789"/>
            <a:ext cx="1542278" cy="588582"/>
          </a:xfrm>
          <a:prstGeom prst="downArrow">
            <a:avLst>
              <a:gd name="adj1" fmla="val 52273"/>
              <a:gd name="adj2" fmla="val 62481"/>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b="1" dirty="0">
              <a:solidFill>
                <a:schemeClr val="bg1"/>
              </a:solidFill>
            </a:endParaRPr>
          </a:p>
        </p:txBody>
      </p:sp>
    </p:spTree>
    <p:extLst>
      <p:ext uri="{BB962C8B-B14F-4D97-AF65-F5344CB8AC3E}">
        <p14:creationId xmlns:p14="http://schemas.microsoft.com/office/powerpoint/2010/main" val="4534294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Optional Clauses of the SELECT Statement</a:t>
            </a:r>
          </a:p>
        </p:txBody>
      </p:sp>
      <p:sp>
        <p:nvSpPr>
          <p:cNvPr id="4" name="Slide Number Placeholder 3"/>
          <p:cNvSpPr>
            <a:spLocks noGrp="1"/>
          </p:cNvSpPr>
          <p:nvPr>
            <p:ph type="sldNum" sz="quarter" idx="12"/>
          </p:nvPr>
        </p:nvSpPr>
        <p:spPr/>
        <p:txBody>
          <a:bodyPr/>
          <a:lstStyle/>
          <a:p>
            <a:fld id="{A8160BDD-7155-D744-B749-9730458604AD}" type="slidenum">
              <a:rPr lang="en-US" smtClean="0"/>
              <a:t>19</a:t>
            </a:fld>
            <a:endParaRPr lang="en-US" dirty="0"/>
          </a:p>
        </p:txBody>
      </p:sp>
      <p:graphicFrame>
        <p:nvGraphicFramePr>
          <p:cNvPr id="5" name="Group 23"/>
          <p:cNvGraphicFramePr>
            <a:graphicFrameLocks noGrp="1"/>
          </p:cNvGraphicFramePr>
          <p:nvPr>
            <p:extLst>
              <p:ext uri="{D42A27DB-BD31-4B8C-83A1-F6EECF244321}">
                <p14:modId xmlns:p14="http://schemas.microsoft.com/office/powerpoint/2010/main" val="2119072656"/>
              </p:ext>
            </p:extLst>
          </p:nvPr>
        </p:nvGraphicFramePr>
        <p:xfrm>
          <a:off x="309266" y="1371600"/>
          <a:ext cx="8453733" cy="3077410"/>
        </p:xfrm>
        <a:graphic>
          <a:graphicData uri="http://schemas.openxmlformats.org/drawingml/2006/table">
            <a:tbl>
              <a:tblPr/>
              <a:tblGrid>
                <a:gridCol w="1671934">
                  <a:extLst>
                    <a:ext uri="{9D8B030D-6E8A-4147-A177-3AD203B41FA5}">
                      <a16:colId xmlns:a16="http://schemas.microsoft.com/office/drawing/2014/main" val="20000"/>
                    </a:ext>
                  </a:extLst>
                </a:gridCol>
                <a:gridCol w="6781799">
                  <a:extLst>
                    <a:ext uri="{9D8B030D-6E8A-4147-A177-3AD203B41FA5}">
                      <a16:colId xmlns:a16="http://schemas.microsoft.com/office/drawing/2014/main" val="20001"/>
                    </a:ext>
                  </a:extLst>
                </a:gridCol>
              </a:tblGrid>
              <a:tr h="574842">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600" b="1" i="0" u="none" strike="noStrike" cap="none" normalizeH="0" baseline="0" dirty="0">
                          <a:ln>
                            <a:noFill/>
                          </a:ln>
                          <a:solidFill>
                            <a:schemeClr val="bg1"/>
                          </a:solidFill>
                          <a:effectLst/>
                          <a:latin typeface="Calibri"/>
                          <a:cs typeface="Calibri"/>
                        </a:rPr>
                        <a:t>Optional Clause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Calibri"/>
                        </a:rPr>
                        <a:t>Purpose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extLst>
                  <a:ext uri="{0D108BD9-81ED-4DB2-BD59-A6C34878D82A}">
                    <a16:rowId xmlns:a16="http://schemas.microsoft.com/office/drawing/2014/main" val="10000"/>
                  </a:ext>
                </a:extLst>
              </a:tr>
              <a:tr h="625642">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WHERE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285750" marR="0" lvl="0" indent="-28575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Calibri"/>
                          <a:cs typeface="Calibri"/>
                        </a:rPr>
                        <a:t>Request only certain rows from a table.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1"/>
                  </a:ext>
                </a:extLst>
              </a:tr>
              <a:tr h="625642">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ourier New" panose="02070309020205020404" pitchFamily="49" charset="0"/>
                          <a:ea typeface="+mn-ea"/>
                          <a:cs typeface="Courier New" panose="02070309020205020404" pitchFamily="49" charset="0"/>
                        </a:rPr>
                        <a:t>GROUP BY</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285750" marR="0" lvl="0" indent="-28575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Use a column identifier to organize the data in the result set into groups.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625642">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ourier New" panose="02070309020205020404" pitchFamily="49" charset="0"/>
                          <a:ea typeface="+mn-ea"/>
                          <a:cs typeface="Courier New" panose="02070309020205020404" pitchFamily="49" charset="0"/>
                        </a:rPr>
                        <a:t>HAVING</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285750" marR="0" lvl="0" indent="-28575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Use in conjunction with GROUP BY to specify which groups to include in results.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3"/>
                  </a:ext>
                </a:extLst>
              </a:tr>
              <a:tr h="625642">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ourier New" panose="02070309020205020404" pitchFamily="49" charset="0"/>
                          <a:ea typeface="+mn-ea"/>
                          <a:cs typeface="Courier New" panose="02070309020205020404" pitchFamily="49" charset="0"/>
                        </a:rPr>
                        <a:t>ORDER BY</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285750" marR="0" lvl="0" indent="-28575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mn-lt"/>
                          <a:ea typeface="+mn-ea"/>
                          <a:cs typeface="Calibri"/>
                        </a:rPr>
                        <a:t>Sort query results by one or more columns and in ascending or descending order.</a:t>
                      </a: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785137577"/>
                  </a:ext>
                </a:extLst>
              </a:tr>
            </a:tbl>
          </a:graphicData>
        </a:graphic>
      </p:graphicFrame>
    </p:spTree>
    <p:extLst>
      <p:ext uri="{BB962C8B-B14F-4D97-AF65-F5344CB8AC3E}">
        <p14:creationId xmlns:p14="http://schemas.microsoft.com/office/powerpoint/2010/main" val="3710387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sz="2400" dirty="0"/>
              <a:t>Database</a:t>
            </a:r>
          </a:p>
        </p:txBody>
      </p:sp>
      <p:pic>
        <p:nvPicPr>
          <p:cNvPr id="5" name="Picture 5" descr="lsn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082" y="1246970"/>
            <a:ext cx="8603518" cy="5016553"/>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6"/>
          <p:cNvSpPr txBox="1">
            <a:spLocks noChangeArrowheads="1"/>
          </p:cNvSpPr>
          <p:nvPr/>
        </p:nvSpPr>
        <p:spPr bwMode="auto">
          <a:xfrm>
            <a:off x="3672884" y="1146760"/>
            <a:ext cx="203391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400" dirty="0"/>
              <a:t>Database </a:t>
            </a:r>
          </a:p>
        </p:txBody>
      </p:sp>
      <p:sp>
        <p:nvSpPr>
          <p:cNvPr id="7" name="Text Box 7"/>
          <p:cNvSpPr txBox="1">
            <a:spLocks noChangeArrowheads="1"/>
          </p:cNvSpPr>
          <p:nvPr/>
        </p:nvSpPr>
        <p:spPr bwMode="auto">
          <a:xfrm>
            <a:off x="682664" y="3482325"/>
            <a:ext cx="203391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200" b="1" dirty="0"/>
              <a:t>Table 1 </a:t>
            </a:r>
          </a:p>
        </p:txBody>
      </p:sp>
      <p:sp>
        <p:nvSpPr>
          <p:cNvPr id="8" name="Text Box 8"/>
          <p:cNvSpPr txBox="1">
            <a:spLocks noChangeArrowheads="1"/>
          </p:cNvSpPr>
          <p:nvPr/>
        </p:nvSpPr>
        <p:spPr bwMode="auto">
          <a:xfrm>
            <a:off x="2547627" y="3482325"/>
            <a:ext cx="203391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200" b="1" dirty="0"/>
              <a:t>Table 2 </a:t>
            </a:r>
          </a:p>
        </p:txBody>
      </p:sp>
      <p:sp>
        <p:nvSpPr>
          <p:cNvPr id="9" name="Text Box 9"/>
          <p:cNvSpPr txBox="1">
            <a:spLocks noChangeArrowheads="1"/>
          </p:cNvSpPr>
          <p:nvPr/>
        </p:nvSpPr>
        <p:spPr bwMode="auto">
          <a:xfrm>
            <a:off x="4598867" y="3482325"/>
            <a:ext cx="203391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200" b="1" dirty="0"/>
              <a:t>Table 3 </a:t>
            </a:r>
          </a:p>
        </p:txBody>
      </p:sp>
      <p:sp>
        <p:nvSpPr>
          <p:cNvPr id="10" name="Text Box 10"/>
          <p:cNvSpPr txBox="1">
            <a:spLocks noChangeArrowheads="1"/>
          </p:cNvSpPr>
          <p:nvPr/>
        </p:nvSpPr>
        <p:spPr bwMode="auto">
          <a:xfrm>
            <a:off x="6619785" y="3482325"/>
            <a:ext cx="203391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200" b="1" dirty="0"/>
              <a:t>Table 4</a:t>
            </a:r>
          </a:p>
        </p:txBody>
      </p:sp>
      <p:sp>
        <p:nvSpPr>
          <p:cNvPr id="12" name="Text Box 11"/>
          <p:cNvSpPr txBox="1">
            <a:spLocks noChangeArrowheads="1"/>
          </p:cNvSpPr>
          <p:nvPr/>
        </p:nvSpPr>
        <p:spPr bwMode="auto">
          <a:xfrm>
            <a:off x="-152612" y="5086415"/>
            <a:ext cx="270322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400" dirty="0"/>
              <a:t>Information retrieved</a:t>
            </a:r>
          </a:p>
        </p:txBody>
      </p:sp>
      <p:sp>
        <p:nvSpPr>
          <p:cNvPr id="13" name="Text Box 12"/>
          <p:cNvSpPr txBox="1">
            <a:spLocks noChangeArrowheads="1"/>
          </p:cNvSpPr>
          <p:nvPr/>
        </p:nvSpPr>
        <p:spPr bwMode="auto">
          <a:xfrm>
            <a:off x="173416" y="4036755"/>
            <a:ext cx="203391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400" dirty="0"/>
              <a:t>Information searched </a:t>
            </a:r>
          </a:p>
        </p:txBody>
      </p:sp>
      <p:sp>
        <p:nvSpPr>
          <p:cNvPr id="14" name="Line 13"/>
          <p:cNvSpPr>
            <a:spLocks noChangeShapeType="1"/>
          </p:cNvSpPr>
          <p:nvPr/>
        </p:nvSpPr>
        <p:spPr bwMode="auto">
          <a:xfrm flipV="1">
            <a:off x="4546882" y="3296044"/>
            <a:ext cx="606492" cy="65414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
        <p:nvSpPr>
          <p:cNvPr id="15" name="Line 15"/>
          <p:cNvSpPr>
            <a:spLocks noChangeShapeType="1"/>
          </p:cNvSpPr>
          <p:nvPr/>
        </p:nvSpPr>
        <p:spPr bwMode="auto">
          <a:xfrm flipH="1" flipV="1">
            <a:off x="4027032" y="3309042"/>
            <a:ext cx="519850" cy="64114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
        <p:nvSpPr>
          <p:cNvPr id="17" name="Rounded Rectangle 16"/>
          <p:cNvSpPr/>
          <p:nvPr/>
        </p:nvSpPr>
        <p:spPr>
          <a:xfrm>
            <a:off x="3507182" y="3950190"/>
            <a:ext cx="1975430" cy="374725"/>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Database Objects</a:t>
            </a:r>
          </a:p>
        </p:txBody>
      </p:sp>
      <p:sp>
        <p:nvSpPr>
          <p:cNvPr id="3" name="Slide Number Placeholder 2"/>
          <p:cNvSpPr>
            <a:spLocks noGrp="1"/>
          </p:cNvSpPr>
          <p:nvPr>
            <p:ph type="sldNum" sz="quarter" idx="12"/>
          </p:nvPr>
        </p:nvSpPr>
        <p:spPr/>
        <p:txBody>
          <a:bodyPr/>
          <a:lstStyle/>
          <a:p>
            <a:fld id="{A8160BDD-7155-D744-B749-9730458604AD}" type="slidenum">
              <a:rPr lang="en-US" smtClean="0"/>
              <a:t>2</a:t>
            </a:fld>
            <a:endParaRPr lang="en-US" dirty="0"/>
          </a:p>
        </p:txBody>
      </p:sp>
    </p:spTree>
    <p:extLst>
      <p:ext uri="{BB962C8B-B14F-4D97-AF65-F5344CB8AC3E}">
        <p14:creationId xmlns:p14="http://schemas.microsoft.com/office/powerpoint/2010/main" val="3201053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20056" y="1338942"/>
            <a:ext cx="5352144" cy="566777"/>
          </a:xfrm>
          <a:prstGeom prst="rect">
            <a:avLst/>
          </a:prstGeom>
          <a:solidFill>
            <a:schemeClr val="bg1">
              <a:lumMod val="8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3" name="Content Placeholder 2"/>
          <p:cNvSpPr>
            <a:spLocks noGrp="1"/>
          </p:cNvSpPr>
          <p:nvPr>
            <p:ph idx="1"/>
          </p:nvPr>
        </p:nvSpPr>
        <p:spPr/>
        <p:txBody>
          <a:bodyPr/>
          <a:lstStyle/>
          <a:p>
            <a:pPr marL="457200" lvl="1" indent="0">
              <a:buNone/>
            </a:pPr>
            <a:r>
              <a:rPr lang="en-US" dirty="0">
                <a:latin typeface="Courier New" panose="02070309020205020404" pitchFamily="49" charset="0"/>
                <a:cs typeface="Courier New" panose="02070309020205020404" pitchFamily="49" charset="0"/>
              </a:rPr>
              <a:t>SELECT colname1[, colname2, colname3 ...]</a:t>
            </a:r>
          </a:p>
          <a:p>
            <a:pPr marL="457200" lvl="1" indent="0">
              <a:buNone/>
            </a:pPr>
            <a:r>
              <a:rPr lang="en-US" dirty="0">
                <a:latin typeface="Courier New" panose="02070309020205020404" pitchFamily="49" charset="0"/>
                <a:cs typeface="Courier New" panose="02070309020205020404" pitchFamily="49" charset="0"/>
              </a:rPr>
              <a:t>FROM tablename</a:t>
            </a:r>
            <a:br>
              <a:rPr lang="en-US" dirty="0">
                <a:latin typeface="Courier New" panose="02070309020205020404" pitchFamily="49" charset="0"/>
                <a:cs typeface="Courier New" panose="02070309020205020404" pitchFamily="49" charset="0"/>
              </a:rPr>
            </a:br>
            <a:endParaRPr lang="en-US" dirty="0">
              <a:latin typeface="Courier New" panose="02070309020205020404" pitchFamily="49" charset="0"/>
              <a:cs typeface="Courier New" panose="02070309020205020404" pitchFamily="49" charset="0"/>
            </a:endParaRPr>
          </a:p>
          <a:p>
            <a:r>
              <a:rPr lang="en-US" dirty="0"/>
              <a:t>Square brackets enclose optional parameters.</a:t>
            </a:r>
          </a:p>
          <a:p>
            <a:r>
              <a:rPr lang="en-US" dirty="0"/>
              <a:t>You must specify one or more columns, or use * to request all columns.</a:t>
            </a:r>
          </a:p>
        </p:txBody>
      </p:sp>
      <p:sp>
        <p:nvSpPr>
          <p:cNvPr id="2" name="Title 1"/>
          <p:cNvSpPr>
            <a:spLocks noGrp="1"/>
          </p:cNvSpPr>
          <p:nvPr>
            <p:ph type="title"/>
          </p:nvPr>
        </p:nvSpPr>
        <p:spPr/>
        <p:txBody>
          <a:bodyPr/>
          <a:lstStyle/>
          <a:p>
            <a:r>
              <a:rPr lang="en-US" dirty="0"/>
              <a:t>Syntax Notation</a:t>
            </a:r>
          </a:p>
        </p:txBody>
      </p:sp>
      <p:sp>
        <p:nvSpPr>
          <p:cNvPr id="4" name="Slide Number Placeholder 3"/>
          <p:cNvSpPr>
            <a:spLocks noGrp="1"/>
          </p:cNvSpPr>
          <p:nvPr>
            <p:ph type="sldNum" sz="quarter" idx="12"/>
          </p:nvPr>
        </p:nvSpPr>
        <p:spPr/>
        <p:txBody>
          <a:bodyPr/>
          <a:lstStyle/>
          <a:p>
            <a:fld id="{A8160BDD-7155-D744-B749-9730458604AD}" type="slidenum">
              <a:rPr lang="en-US" smtClean="0"/>
              <a:t>20</a:t>
            </a:fld>
            <a:endParaRPr lang="en-US" dirty="0"/>
          </a:p>
        </p:txBody>
      </p:sp>
    </p:spTree>
    <p:extLst>
      <p:ext uri="{BB962C8B-B14F-4D97-AF65-F5344CB8AC3E}">
        <p14:creationId xmlns:p14="http://schemas.microsoft.com/office/powerpoint/2010/main" val="36618213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Querying a Database</a:t>
            </a:r>
          </a:p>
        </p:txBody>
      </p:sp>
      <p:sp>
        <p:nvSpPr>
          <p:cNvPr id="3" name="Content Placeholder 2"/>
          <p:cNvSpPr>
            <a:spLocks noGrp="1"/>
          </p:cNvSpPr>
          <p:nvPr>
            <p:ph idx="1"/>
          </p:nvPr>
        </p:nvSpPr>
        <p:spPr/>
        <p:txBody>
          <a:bodyPr/>
          <a:lstStyle/>
          <a:p>
            <a:r>
              <a:rPr lang="en-US" dirty="0"/>
              <a:t>You need to prepare a list of available book titles.</a:t>
            </a:r>
          </a:p>
          <a:p>
            <a:r>
              <a:rPr lang="en-US" dirty="0"/>
              <a:t>Information is in the Pub1 database.</a:t>
            </a:r>
          </a:p>
          <a:p>
            <a:r>
              <a:rPr lang="en-US" dirty="0"/>
              <a:t>You will create a query to display the book title and sales price for each book.</a:t>
            </a:r>
          </a:p>
        </p:txBody>
      </p:sp>
      <p:sp>
        <p:nvSpPr>
          <p:cNvPr id="4" name="Slide Number Placeholder 3"/>
          <p:cNvSpPr>
            <a:spLocks noGrp="1"/>
          </p:cNvSpPr>
          <p:nvPr>
            <p:ph type="sldNum" sz="quarter" idx="12"/>
          </p:nvPr>
        </p:nvSpPr>
        <p:spPr/>
        <p:txBody>
          <a:bodyPr/>
          <a:lstStyle/>
          <a:p>
            <a:fld id="{A8160BDD-7155-D744-B749-9730458604AD}" type="slidenum">
              <a:rPr lang="en-US" smtClean="0"/>
              <a:t>21</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7181" y="4572000"/>
            <a:ext cx="2175967" cy="2056032"/>
          </a:xfrm>
          <a:prstGeom prst="rect">
            <a:avLst/>
          </a:prstGeom>
        </p:spPr>
      </p:pic>
    </p:spTree>
    <p:extLst>
      <p:ext uri="{BB962C8B-B14F-4D97-AF65-F5344CB8AC3E}">
        <p14:creationId xmlns:p14="http://schemas.microsoft.com/office/powerpoint/2010/main" val="2632787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Saving a Query</a:t>
            </a:r>
          </a:p>
        </p:txBody>
      </p:sp>
      <p:sp>
        <p:nvSpPr>
          <p:cNvPr id="3" name="Content Placeholder 2"/>
          <p:cNvSpPr>
            <a:spLocks noGrp="1"/>
          </p:cNvSpPr>
          <p:nvPr>
            <p:ph idx="1"/>
          </p:nvPr>
        </p:nvSpPr>
        <p:spPr/>
        <p:txBody>
          <a:bodyPr/>
          <a:lstStyle/>
          <a:p>
            <a:r>
              <a:rPr lang="en-US" dirty="0"/>
              <a:t>You have created a query to retrieve information about books from the Titles table.</a:t>
            </a:r>
          </a:p>
          <a:p>
            <a:r>
              <a:rPr lang="en-US" dirty="0"/>
              <a:t>This information is frequently requested.</a:t>
            </a:r>
          </a:p>
          <a:p>
            <a:r>
              <a:rPr lang="en-US" dirty="0"/>
              <a:t>Instead of retyping the query each time, you will save the query as an SQL file.</a:t>
            </a:r>
          </a:p>
        </p:txBody>
      </p:sp>
      <p:sp>
        <p:nvSpPr>
          <p:cNvPr id="4" name="Slide Number Placeholder 3"/>
          <p:cNvSpPr>
            <a:spLocks noGrp="1"/>
          </p:cNvSpPr>
          <p:nvPr>
            <p:ph type="sldNum" sz="quarter" idx="12"/>
          </p:nvPr>
        </p:nvSpPr>
        <p:spPr/>
        <p:txBody>
          <a:bodyPr/>
          <a:lstStyle/>
          <a:p>
            <a:fld id="{A8160BDD-7155-D744-B749-9730458604AD}" type="slidenum">
              <a:rPr lang="en-US" smtClean="0"/>
              <a:t>22</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7181" y="4572000"/>
            <a:ext cx="2175967" cy="2056032"/>
          </a:xfrm>
          <a:prstGeom prst="rect">
            <a:avLst/>
          </a:prstGeom>
        </p:spPr>
      </p:pic>
    </p:spTree>
    <p:extLst>
      <p:ext uri="{BB962C8B-B14F-4D97-AF65-F5344CB8AC3E}">
        <p14:creationId xmlns:p14="http://schemas.microsoft.com/office/powerpoint/2010/main" val="1845782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865313" y="4153152"/>
            <a:ext cx="3638095" cy="2019048"/>
          </a:xfrm>
          <a:prstGeom prst="rect">
            <a:avLst/>
          </a:prstGeom>
        </p:spPr>
      </p:pic>
      <p:sp>
        <p:nvSpPr>
          <p:cNvPr id="2" name="Title 1"/>
          <p:cNvSpPr>
            <a:spLocks noGrp="1"/>
          </p:cNvSpPr>
          <p:nvPr>
            <p:ph type="title"/>
          </p:nvPr>
        </p:nvSpPr>
        <p:spPr>
          <a:xfrm>
            <a:off x="341924" y="100269"/>
            <a:ext cx="7932614" cy="844611"/>
          </a:xfrm>
        </p:spPr>
        <p:txBody>
          <a:bodyPr/>
          <a:lstStyle/>
          <a:p>
            <a:pPr eaLnBrk="1" hangingPunct="1"/>
            <a:r>
              <a:rPr lang="en-US" sz="2400" dirty="0"/>
              <a:t>Data Types</a:t>
            </a:r>
          </a:p>
        </p:txBody>
      </p:sp>
      <p:pic>
        <p:nvPicPr>
          <p:cNvPr id="5" name="Picture 2" descr="C:\Users\Admin\Desktop\ILT\Lesson 1\Topic D\f0859711d_01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1341" y="1523272"/>
            <a:ext cx="3573463"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8"/>
          <p:cNvSpPr>
            <a:spLocks noChangeShapeType="1"/>
          </p:cNvSpPr>
          <p:nvPr/>
        </p:nvSpPr>
        <p:spPr bwMode="auto">
          <a:xfrm flipV="1">
            <a:off x="4744305" y="2224658"/>
            <a:ext cx="333375" cy="85317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
        <p:nvSpPr>
          <p:cNvPr id="18" name="Rounded Rectangle 17"/>
          <p:cNvSpPr/>
          <p:nvPr/>
        </p:nvSpPr>
        <p:spPr>
          <a:xfrm>
            <a:off x="4058505" y="3083289"/>
            <a:ext cx="1260996" cy="379643"/>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Only integer values allowed</a:t>
            </a:r>
          </a:p>
        </p:txBody>
      </p:sp>
      <p:sp>
        <p:nvSpPr>
          <p:cNvPr id="3" name="Slide Number Placeholder 2"/>
          <p:cNvSpPr>
            <a:spLocks noGrp="1"/>
          </p:cNvSpPr>
          <p:nvPr>
            <p:ph type="sldNum" sz="quarter" idx="12"/>
          </p:nvPr>
        </p:nvSpPr>
        <p:spPr>
          <a:xfrm>
            <a:off x="6820584" y="6445470"/>
            <a:ext cx="2133600" cy="365125"/>
          </a:xfrm>
        </p:spPr>
        <p:txBody>
          <a:bodyPr/>
          <a:lstStyle/>
          <a:p>
            <a:fld id="{A8160BDD-7155-D744-B749-9730458604AD}" type="slidenum">
              <a:rPr lang="en-US" smtClean="0"/>
              <a:t>23</a:t>
            </a:fld>
            <a:endParaRPr lang="en-US" dirty="0"/>
          </a:p>
        </p:txBody>
      </p:sp>
      <p:sp>
        <p:nvSpPr>
          <p:cNvPr id="4" name="Rectangle 3">
            <a:extLst>
              <a:ext uri="{FF2B5EF4-FFF2-40B4-BE49-F238E27FC236}">
                <a16:creationId xmlns:a16="http://schemas.microsoft.com/office/drawing/2014/main" id="{03B43543-CEBA-4C44-9180-EF3054C74F0D}"/>
              </a:ext>
            </a:extLst>
          </p:cNvPr>
          <p:cNvSpPr/>
          <p:nvPr/>
        </p:nvSpPr>
        <p:spPr>
          <a:xfrm>
            <a:off x="3929162" y="2033459"/>
            <a:ext cx="3574246" cy="244876"/>
          </a:xfrm>
          <a:prstGeom prst="rect">
            <a:avLst/>
          </a:prstGeom>
          <a:noFill/>
          <a:ln w="69850" cap="flat" cmpd="sng" algn="ctr">
            <a:solidFill>
              <a:schemeClr val="tx1">
                <a:alpha val="24000"/>
              </a:schemeClr>
            </a:solidFill>
            <a:prstDash val="solid"/>
          </a:ln>
          <a:effectLst/>
        </p:spPr>
        <p:txBody>
          <a:bodyPr rtlCol="0" anchor="ctr"/>
          <a:lstStyle/>
          <a:p>
            <a:pPr algn="ctr" defTabSz="914400"/>
            <a:endParaRPr lang="en-US" sz="1100" b="1" kern="0" dirty="0">
              <a:solidFill>
                <a:srgbClr val="FF0000"/>
              </a:solidFill>
              <a:latin typeface="Arial"/>
            </a:endParaRPr>
          </a:p>
        </p:txBody>
      </p:sp>
      <p:cxnSp>
        <p:nvCxnSpPr>
          <p:cNvPr id="9" name="Connector: Elbow 8">
            <a:extLst>
              <a:ext uri="{FF2B5EF4-FFF2-40B4-BE49-F238E27FC236}">
                <a16:creationId xmlns:a16="http://schemas.microsoft.com/office/drawing/2014/main" id="{F384DB38-79C2-4071-A116-D88C504A9487}"/>
              </a:ext>
            </a:extLst>
          </p:cNvPr>
          <p:cNvCxnSpPr>
            <a:cxnSpLocks/>
            <a:stCxn id="4" idx="1"/>
            <a:endCxn id="24" idx="0"/>
          </p:cNvCxnSpPr>
          <p:nvPr/>
        </p:nvCxnSpPr>
        <p:spPr>
          <a:xfrm rot="10800000" flipH="1" flipV="1">
            <a:off x="3929161" y="2155896"/>
            <a:ext cx="1965441" cy="1997255"/>
          </a:xfrm>
          <a:prstGeom prst="bentConnector4">
            <a:avLst>
              <a:gd name="adj1" fmla="val -11631"/>
              <a:gd name="adj2" fmla="val 83587"/>
            </a:avLst>
          </a:prstGeom>
          <a:ln w="1905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24" name="Rectangle 23">
            <a:extLst>
              <a:ext uri="{FF2B5EF4-FFF2-40B4-BE49-F238E27FC236}">
                <a16:creationId xmlns:a16="http://schemas.microsoft.com/office/drawing/2014/main" id="{8125F354-AAB0-413F-A409-DD00BF512C67}"/>
              </a:ext>
            </a:extLst>
          </p:cNvPr>
          <p:cNvSpPr/>
          <p:nvPr/>
        </p:nvSpPr>
        <p:spPr>
          <a:xfrm>
            <a:off x="5718732" y="4153152"/>
            <a:ext cx="351741" cy="2000012"/>
          </a:xfrm>
          <a:prstGeom prst="rect">
            <a:avLst/>
          </a:prstGeom>
          <a:noFill/>
          <a:ln w="69850" cap="flat" cmpd="sng" algn="ctr">
            <a:solidFill>
              <a:schemeClr val="tx1">
                <a:alpha val="24000"/>
              </a:schemeClr>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25" name="Line 8">
            <a:extLst>
              <a:ext uri="{FF2B5EF4-FFF2-40B4-BE49-F238E27FC236}">
                <a16:creationId xmlns:a16="http://schemas.microsoft.com/office/drawing/2014/main" id="{1D6B48AF-B04E-4A8E-BEA5-9DECC7862788}"/>
              </a:ext>
            </a:extLst>
          </p:cNvPr>
          <p:cNvSpPr>
            <a:spLocks noChangeShapeType="1"/>
          </p:cNvSpPr>
          <p:nvPr/>
        </p:nvSpPr>
        <p:spPr bwMode="auto">
          <a:xfrm flipV="1">
            <a:off x="6005300" y="2224658"/>
            <a:ext cx="408299" cy="10449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
        <p:nvSpPr>
          <p:cNvPr id="26" name="Rounded Rectangle 17">
            <a:extLst>
              <a:ext uri="{FF2B5EF4-FFF2-40B4-BE49-F238E27FC236}">
                <a16:creationId xmlns:a16="http://schemas.microsoft.com/office/drawing/2014/main" id="{0BF4D3FA-014F-461A-AC4D-187FE5246561}"/>
              </a:ext>
            </a:extLst>
          </p:cNvPr>
          <p:cNvSpPr/>
          <p:nvPr/>
        </p:nvSpPr>
        <p:spPr>
          <a:xfrm>
            <a:off x="5455431" y="3077836"/>
            <a:ext cx="1292365" cy="379643"/>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Up to 4 bytes of data storage</a:t>
            </a:r>
          </a:p>
        </p:txBody>
      </p:sp>
      <p:sp>
        <p:nvSpPr>
          <p:cNvPr id="74" name="Line 8">
            <a:extLst>
              <a:ext uri="{FF2B5EF4-FFF2-40B4-BE49-F238E27FC236}">
                <a16:creationId xmlns:a16="http://schemas.microsoft.com/office/drawing/2014/main" id="{BF1C9C69-BB7C-409E-8EDD-70328C32061A}"/>
              </a:ext>
            </a:extLst>
          </p:cNvPr>
          <p:cNvSpPr>
            <a:spLocks noChangeShapeType="1"/>
          </p:cNvSpPr>
          <p:nvPr/>
        </p:nvSpPr>
        <p:spPr bwMode="auto">
          <a:xfrm flipV="1">
            <a:off x="3487232" y="5572422"/>
            <a:ext cx="230295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dirty="0"/>
          </a:p>
        </p:txBody>
      </p:sp>
      <p:sp>
        <p:nvSpPr>
          <p:cNvPr id="29" name="Rounded Rectangle 17">
            <a:extLst>
              <a:ext uri="{FF2B5EF4-FFF2-40B4-BE49-F238E27FC236}">
                <a16:creationId xmlns:a16="http://schemas.microsoft.com/office/drawing/2014/main" id="{6DC58BE9-DAA4-4F97-B6E0-3CB766C4AE7F}"/>
              </a:ext>
            </a:extLst>
          </p:cNvPr>
          <p:cNvSpPr/>
          <p:nvPr/>
        </p:nvSpPr>
        <p:spPr>
          <a:xfrm>
            <a:off x="2248286" y="5271351"/>
            <a:ext cx="1456334" cy="602141"/>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Only integers that fit within 4 bytes</a:t>
            </a:r>
            <a:br>
              <a:rPr lang="en-US" sz="1200" b="1" dirty="0">
                <a:solidFill>
                  <a:schemeClr val="tx1"/>
                </a:solidFill>
              </a:rPr>
            </a:br>
            <a:r>
              <a:rPr lang="en-US" sz="1200" b="1" dirty="0">
                <a:solidFill>
                  <a:schemeClr val="tx1"/>
                </a:solidFill>
              </a:rPr>
              <a:t>can be entered</a:t>
            </a:r>
          </a:p>
        </p:txBody>
      </p:sp>
      <p:sp>
        <p:nvSpPr>
          <p:cNvPr id="19" name="Arrow: Right 18"/>
          <p:cNvSpPr/>
          <p:nvPr/>
        </p:nvSpPr>
        <p:spPr>
          <a:xfrm>
            <a:off x="1447800" y="4027826"/>
            <a:ext cx="2221862" cy="1231273"/>
          </a:xfrm>
          <a:prstGeom prst="rightArrow">
            <a:avLst>
              <a:gd name="adj1" fmla="val 63106"/>
              <a:gd name="adj2" fmla="val 50000"/>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r>
              <a:rPr lang="en-US" sz="1300" b="1" kern="0" dirty="0">
                <a:solidFill>
                  <a:srgbClr val="FFFFFF"/>
                </a:solidFill>
                <a:cs typeface="Calibri"/>
              </a:rPr>
              <a:t>Working with the table</a:t>
            </a:r>
          </a:p>
          <a:p>
            <a:pPr algn="ctr" defTabSz="914400"/>
            <a:r>
              <a:rPr lang="en-US" sz="1300" kern="0" dirty="0">
                <a:solidFill>
                  <a:srgbClr val="FFFFFF"/>
                </a:solidFill>
                <a:cs typeface="Calibri"/>
              </a:rPr>
              <a:t>Data types limit what you can do</a:t>
            </a:r>
          </a:p>
        </p:txBody>
      </p:sp>
      <p:sp>
        <p:nvSpPr>
          <p:cNvPr id="20" name="Arrow: Right 19"/>
          <p:cNvSpPr/>
          <p:nvPr/>
        </p:nvSpPr>
        <p:spPr>
          <a:xfrm>
            <a:off x="1447800" y="1346649"/>
            <a:ext cx="2221862" cy="1231273"/>
          </a:xfrm>
          <a:prstGeom prst="rightArrow">
            <a:avLst>
              <a:gd name="adj1" fmla="val 63106"/>
              <a:gd name="adj2" fmla="val 50000"/>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algn="ctr" defTabSz="914400"/>
            <a:r>
              <a:rPr lang="en-US" sz="1300" b="1" kern="0" dirty="0">
                <a:solidFill>
                  <a:srgbClr val="FFFFFF"/>
                </a:solidFill>
                <a:cs typeface="Calibri"/>
              </a:rPr>
              <a:t>Creating the table</a:t>
            </a:r>
          </a:p>
          <a:p>
            <a:pPr algn="ctr" defTabSz="914400"/>
            <a:r>
              <a:rPr lang="en-US" sz="1300" kern="0" dirty="0">
                <a:solidFill>
                  <a:srgbClr val="FFFFFF"/>
                </a:solidFill>
                <a:cs typeface="Calibri"/>
              </a:rPr>
              <a:t>Data types are defined </a:t>
            </a:r>
          </a:p>
        </p:txBody>
      </p:sp>
    </p:spTree>
    <p:extLst>
      <p:ext uri="{BB962C8B-B14F-4D97-AF65-F5344CB8AC3E}">
        <p14:creationId xmlns:p14="http://schemas.microsoft.com/office/powerpoint/2010/main" val="7579804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0F221-97C3-4A0B-A19A-A51F7AB0208E}"/>
              </a:ext>
            </a:extLst>
          </p:cNvPr>
          <p:cNvSpPr>
            <a:spLocks noGrp="1"/>
          </p:cNvSpPr>
          <p:nvPr>
            <p:ph type="title"/>
          </p:nvPr>
        </p:nvSpPr>
        <p:spPr/>
        <p:txBody>
          <a:bodyPr/>
          <a:lstStyle/>
          <a:p>
            <a:r>
              <a:rPr lang="en-US" dirty="0"/>
              <a:t>Data Types Available in SQL Server</a:t>
            </a:r>
          </a:p>
        </p:txBody>
      </p:sp>
      <p:sp>
        <p:nvSpPr>
          <p:cNvPr id="3" name="Content Placeholder 2">
            <a:extLst>
              <a:ext uri="{FF2B5EF4-FFF2-40B4-BE49-F238E27FC236}">
                <a16:creationId xmlns:a16="http://schemas.microsoft.com/office/drawing/2014/main" id="{648F3616-6646-42B0-B8CA-627047ED1D6A}"/>
              </a:ext>
            </a:extLst>
          </p:cNvPr>
          <p:cNvSpPr>
            <a:spLocks noGrp="1"/>
          </p:cNvSpPr>
          <p:nvPr>
            <p:ph idx="1"/>
          </p:nvPr>
        </p:nvSpPr>
        <p:spPr>
          <a:xfrm>
            <a:off x="2027557" y="1307130"/>
            <a:ext cx="2325076" cy="4935408"/>
          </a:xfrm>
        </p:spPr>
        <p:txBody>
          <a:bodyPr/>
          <a:lstStyle/>
          <a:p>
            <a:r>
              <a:rPr lang="en-US" dirty="0"/>
              <a:t>bigint</a:t>
            </a:r>
          </a:p>
          <a:p>
            <a:r>
              <a:rPr lang="en-US" dirty="0"/>
              <a:t>int</a:t>
            </a:r>
          </a:p>
          <a:p>
            <a:r>
              <a:rPr lang="en-US" dirty="0"/>
              <a:t>smallint</a:t>
            </a:r>
          </a:p>
          <a:p>
            <a:r>
              <a:rPr lang="en-US" dirty="0"/>
              <a:t>tinyint</a:t>
            </a:r>
          </a:p>
          <a:p>
            <a:r>
              <a:rPr lang="en-US" dirty="0"/>
              <a:t>bit</a:t>
            </a:r>
          </a:p>
          <a:p>
            <a:r>
              <a:rPr lang="en-US" dirty="0"/>
              <a:t>decimal</a:t>
            </a:r>
          </a:p>
          <a:p>
            <a:r>
              <a:rPr lang="en-US" dirty="0"/>
              <a:t>numeric</a:t>
            </a:r>
          </a:p>
          <a:p>
            <a:r>
              <a:rPr lang="en-US" dirty="0"/>
              <a:t>money</a:t>
            </a:r>
          </a:p>
          <a:p>
            <a:r>
              <a:rPr lang="en-US" dirty="0"/>
              <a:t>smallmoney</a:t>
            </a:r>
          </a:p>
          <a:p>
            <a:r>
              <a:rPr lang="en-US" dirty="0"/>
              <a:t>float</a:t>
            </a:r>
          </a:p>
          <a:p>
            <a:r>
              <a:rPr lang="en-US" dirty="0"/>
              <a:t>real</a:t>
            </a:r>
          </a:p>
          <a:p>
            <a:r>
              <a:rPr lang="en-US" dirty="0"/>
              <a:t>datetime</a:t>
            </a:r>
          </a:p>
          <a:p>
            <a:r>
              <a:rPr lang="en-US" dirty="0"/>
              <a:t>smalldatetime</a:t>
            </a:r>
          </a:p>
          <a:p>
            <a:r>
              <a:rPr lang="en-US" dirty="0"/>
              <a:t>char</a:t>
            </a:r>
          </a:p>
        </p:txBody>
      </p:sp>
      <p:sp>
        <p:nvSpPr>
          <p:cNvPr id="4" name="Slide Number Placeholder 3">
            <a:extLst>
              <a:ext uri="{FF2B5EF4-FFF2-40B4-BE49-F238E27FC236}">
                <a16:creationId xmlns:a16="http://schemas.microsoft.com/office/drawing/2014/main" id="{31FA7691-BCC1-472D-B734-DB7B200DD48B}"/>
              </a:ext>
            </a:extLst>
          </p:cNvPr>
          <p:cNvSpPr>
            <a:spLocks noGrp="1"/>
          </p:cNvSpPr>
          <p:nvPr>
            <p:ph type="sldNum" sz="quarter" idx="12"/>
          </p:nvPr>
        </p:nvSpPr>
        <p:spPr/>
        <p:txBody>
          <a:bodyPr/>
          <a:lstStyle/>
          <a:p>
            <a:fld id="{A8160BDD-7155-D744-B749-9730458604AD}" type="slidenum">
              <a:rPr lang="en-US" smtClean="0"/>
              <a:t>24</a:t>
            </a:fld>
            <a:endParaRPr lang="en-US" dirty="0"/>
          </a:p>
        </p:txBody>
      </p:sp>
      <p:sp>
        <p:nvSpPr>
          <p:cNvPr id="6" name="Content Placeholder 2">
            <a:extLst>
              <a:ext uri="{FF2B5EF4-FFF2-40B4-BE49-F238E27FC236}">
                <a16:creationId xmlns:a16="http://schemas.microsoft.com/office/drawing/2014/main" id="{3626434F-25D4-468C-BD28-51B2D976F936}"/>
              </a:ext>
            </a:extLst>
          </p:cNvPr>
          <p:cNvSpPr txBox="1">
            <a:spLocks/>
          </p:cNvSpPr>
          <p:nvPr/>
        </p:nvSpPr>
        <p:spPr>
          <a:xfrm>
            <a:off x="4505033" y="1307130"/>
            <a:ext cx="2325076" cy="493540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chemeClr val="accent1"/>
              </a:buClr>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varchar</a:t>
            </a:r>
          </a:p>
          <a:p>
            <a:r>
              <a:rPr lang="en-US" dirty="0"/>
              <a:t>varchar(max)</a:t>
            </a:r>
          </a:p>
          <a:p>
            <a:r>
              <a:rPr lang="en-US" dirty="0"/>
              <a:t>nchar</a:t>
            </a:r>
          </a:p>
          <a:p>
            <a:r>
              <a:rPr lang="en-US" dirty="0"/>
              <a:t>nvarchar</a:t>
            </a:r>
          </a:p>
          <a:p>
            <a:r>
              <a:rPr lang="en-US" dirty="0"/>
              <a:t>nvarchar(max)</a:t>
            </a:r>
          </a:p>
          <a:p>
            <a:r>
              <a:rPr lang="en-US" dirty="0"/>
              <a:t>binary</a:t>
            </a:r>
          </a:p>
          <a:p>
            <a:r>
              <a:rPr lang="en-US" dirty="0"/>
              <a:t>varbinary</a:t>
            </a:r>
          </a:p>
          <a:p>
            <a:r>
              <a:rPr lang="en-US" dirty="0"/>
              <a:t>varbinary(max)</a:t>
            </a:r>
          </a:p>
          <a:p>
            <a:r>
              <a:rPr lang="en-US" dirty="0"/>
              <a:t>cursor</a:t>
            </a:r>
          </a:p>
          <a:p>
            <a:r>
              <a:rPr lang="en-US" dirty="0"/>
              <a:t>sql_variant</a:t>
            </a:r>
          </a:p>
          <a:p>
            <a:r>
              <a:rPr lang="en-US" dirty="0"/>
              <a:t>table</a:t>
            </a:r>
          </a:p>
          <a:p>
            <a:r>
              <a:rPr lang="en-US" dirty="0"/>
              <a:t>timestamp</a:t>
            </a:r>
          </a:p>
          <a:p>
            <a:r>
              <a:rPr lang="en-US" dirty="0"/>
              <a:t>uniqueidentifier</a:t>
            </a:r>
          </a:p>
          <a:p>
            <a:r>
              <a:rPr lang="en-US" dirty="0"/>
              <a:t>xml</a:t>
            </a:r>
          </a:p>
          <a:p>
            <a:endParaRPr lang="en-US" dirty="0"/>
          </a:p>
        </p:txBody>
      </p:sp>
    </p:spTree>
    <p:extLst>
      <p:ext uri="{BB962C8B-B14F-4D97-AF65-F5344CB8AC3E}">
        <p14:creationId xmlns:p14="http://schemas.microsoft.com/office/powerpoint/2010/main" val="1611857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Comments</a:t>
            </a:r>
            <a:endParaRPr lang="en-US" sz="2400" dirty="0"/>
          </a:p>
        </p:txBody>
      </p:sp>
      <p:sp>
        <p:nvSpPr>
          <p:cNvPr id="9" name="AutoShape 7"/>
          <p:cNvSpPr>
            <a:spLocks/>
          </p:cNvSpPr>
          <p:nvPr/>
        </p:nvSpPr>
        <p:spPr bwMode="auto">
          <a:xfrm rot="16200000" flipV="1">
            <a:off x="5531406" y="124792"/>
            <a:ext cx="249425" cy="3685592"/>
          </a:xfrm>
          <a:prstGeom prst="rightBrace">
            <a:avLst>
              <a:gd name="adj1" fmla="val 68293"/>
              <a:gd name="adj2" fmla="val 50000"/>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r>
              <a:rPr lang="en-US" dirty="0"/>
              <a:t>                                   </a:t>
            </a:r>
          </a:p>
        </p:txBody>
      </p:sp>
      <p:sp>
        <p:nvSpPr>
          <p:cNvPr id="10" name="Rounded Rectangle 9"/>
          <p:cNvSpPr/>
          <p:nvPr/>
        </p:nvSpPr>
        <p:spPr>
          <a:xfrm>
            <a:off x="4626793" y="1395131"/>
            <a:ext cx="2058649" cy="38100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Comment explains the code</a:t>
            </a:r>
          </a:p>
        </p:txBody>
      </p:sp>
      <p:sp>
        <p:nvSpPr>
          <p:cNvPr id="3" name="Slide Number Placeholder 2"/>
          <p:cNvSpPr>
            <a:spLocks noGrp="1"/>
          </p:cNvSpPr>
          <p:nvPr>
            <p:ph type="sldNum" sz="quarter" idx="12"/>
          </p:nvPr>
        </p:nvSpPr>
        <p:spPr/>
        <p:txBody>
          <a:bodyPr/>
          <a:lstStyle/>
          <a:p>
            <a:fld id="{A8160BDD-7155-D744-B749-9730458604AD}" type="slidenum">
              <a:rPr lang="en-US" smtClean="0"/>
              <a:t>25</a:t>
            </a:fld>
            <a:endParaRPr lang="en-US" dirty="0"/>
          </a:p>
        </p:txBody>
      </p:sp>
      <p:sp>
        <p:nvSpPr>
          <p:cNvPr id="4" name="Rectangle 3">
            <a:extLst>
              <a:ext uri="{FF2B5EF4-FFF2-40B4-BE49-F238E27FC236}">
                <a16:creationId xmlns:a16="http://schemas.microsoft.com/office/drawing/2014/main" id="{8EAFA249-9F73-4554-9062-94F880AF1CB7}"/>
              </a:ext>
            </a:extLst>
          </p:cNvPr>
          <p:cNvSpPr/>
          <p:nvPr/>
        </p:nvSpPr>
        <p:spPr>
          <a:xfrm>
            <a:off x="3695135" y="2082554"/>
            <a:ext cx="4572000" cy="646331"/>
          </a:xfrm>
          <a:prstGeom prst="rect">
            <a:avLst/>
          </a:prstGeom>
        </p:spPr>
        <p:txBody>
          <a:bodyPr>
            <a:spAutoFit/>
          </a:bodyPr>
          <a:lstStyle/>
          <a:p>
            <a:r>
              <a:rPr lang="en-US" dirty="0">
                <a:solidFill>
                  <a:srgbClr val="008000"/>
                </a:solidFill>
                <a:latin typeface="Consolas" panose="020B0609020204030204" pitchFamily="49" charset="0"/>
              </a:rPr>
              <a:t>-- Display the table structure</a:t>
            </a:r>
            <a:endParaRPr lang="en-US" dirty="0">
              <a:solidFill>
                <a:srgbClr val="000000"/>
              </a:solidFill>
              <a:latin typeface="Consolas" panose="020B0609020204030204" pitchFamily="49" charset="0"/>
            </a:endParaRPr>
          </a:p>
          <a:p>
            <a:r>
              <a:rPr lang="en-US" dirty="0">
                <a:solidFill>
                  <a:srgbClr val="800000"/>
                </a:solidFill>
                <a:latin typeface="Consolas" panose="020B0609020204030204" pitchFamily="49" charset="0"/>
              </a:rPr>
              <a:t>SP_HELP</a:t>
            </a:r>
            <a:r>
              <a:rPr lang="en-US" dirty="0">
                <a:solidFill>
                  <a:srgbClr val="000000"/>
                </a:solidFill>
                <a:latin typeface="Consolas" panose="020B0609020204030204" pitchFamily="49" charset="0"/>
              </a:rPr>
              <a:t> Titles</a:t>
            </a:r>
            <a:endParaRPr lang="en-US" dirty="0"/>
          </a:p>
        </p:txBody>
      </p:sp>
      <p:sp>
        <p:nvSpPr>
          <p:cNvPr id="7" name="AutoShape 7">
            <a:extLst>
              <a:ext uri="{FF2B5EF4-FFF2-40B4-BE49-F238E27FC236}">
                <a16:creationId xmlns:a16="http://schemas.microsoft.com/office/drawing/2014/main" id="{BF3DCB90-3B17-4B91-A415-7E73701EB222}"/>
              </a:ext>
            </a:extLst>
          </p:cNvPr>
          <p:cNvSpPr>
            <a:spLocks/>
          </p:cNvSpPr>
          <p:nvPr/>
        </p:nvSpPr>
        <p:spPr bwMode="auto">
          <a:xfrm rot="16200000">
            <a:off x="6868429" y="2945119"/>
            <a:ext cx="190500" cy="1203088"/>
          </a:xfrm>
          <a:prstGeom prst="rightBrace">
            <a:avLst>
              <a:gd name="adj1" fmla="val 34921"/>
              <a:gd name="adj2" fmla="val 50000"/>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8" name="Rounded Rectangle 6">
            <a:extLst>
              <a:ext uri="{FF2B5EF4-FFF2-40B4-BE49-F238E27FC236}">
                <a16:creationId xmlns:a16="http://schemas.microsoft.com/office/drawing/2014/main" id="{0211CE31-EA9D-4DF9-AD75-5ABE567759A2}"/>
              </a:ext>
            </a:extLst>
          </p:cNvPr>
          <p:cNvSpPr/>
          <p:nvPr/>
        </p:nvSpPr>
        <p:spPr>
          <a:xfrm>
            <a:off x="5904999" y="3025964"/>
            <a:ext cx="2135970" cy="38100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Comment not meant to execute</a:t>
            </a:r>
          </a:p>
        </p:txBody>
      </p:sp>
      <p:sp>
        <p:nvSpPr>
          <p:cNvPr id="11" name="Rectangle 10">
            <a:extLst>
              <a:ext uri="{FF2B5EF4-FFF2-40B4-BE49-F238E27FC236}">
                <a16:creationId xmlns:a16="http://schemas.microsoft.com/office/drawing/2014/main" id="{6522EC8A-88DD-4571-9DE6-F4128B236AC2}"/>
              </a:ext>
            </a:extLst>
          </p:cNvPr>
          <p:cNvSpPr/>
          <p:nvPr/>
        </p:nvSpPr>
        <p:spPr>
          <a:xfrm>
            <a:off x="3695135" y="3641913"/>
            <a:ext cx="4572000" cy="830997"/>
          </a:xfrm>
          <a:prstGeom prst="rect">
            <a:avLst/>
          </a:prstGeom>
        </p:spPr>
        <p:txBody>
          <a:bodyPr>
            <a:spAutoFit/>
          </a:bodyPr>
          <a:lstStyle/>
          <a:p>
            <a:r>
              <a:rPr lang="en-US" sz="1600" dirty="0">
                <a:solidFill>
                  <a:srgbClr val="0000FF"/>
                </a:solidFill>
                <a:latin typeface="Consolas" panose="020B0609020204030204" pitchFamily="49" charset="0"/>
              </a:rPr>
              <a:t>SELECT</a:t>
            </a:r>
            <a:r>
              <a:rPr lang="en-US" sz="1600" dirty="0">
                <a:solidFill>
                  <a:srgbClr val="000000"/>
                </a:solidFill>
                <a:latin typeface="Consolas" panose="020B0609020204030204" pitchFamily="49" charset="0"/>
              </a:rPr>
              <a:t> custname</a:t>
            </a:r>
            <a:r>
              <a:rPr lang="en-US" sz="1600" dirty="0">
                <a:solidFill>
                  <a:srgbClr val="808080"/>
                </a:solidFill>
                <a:latin typeface="Consolas" panose="020B0609020204030204" pitchFamily="49" charset="0"/>
              </a:rPr>
              <a:t>,</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state</a:t>
            </a:r>
            <a:r>
              <a:rPr lang="en-US" sz="1600" dirty="0">
                <a:solidFill>
                  <a:srgbClr val="000000"/>
                </a:solidFill>
                <a:latin typeface="Consolas" panose="020B0609020204030204" pitchFamily="49" charset="0"/>
              </a:rPr>
              <a:t> </a:t>
            </a:r>
            <a:r>
              <a:rPr lang="en-US" sz="1600" dirty="0">
                <a:solidFill>
                  <a:srgbClr val="008000"/>
                </a:solidFill>
                <a:latin typeface="Consolas" panose="020B0609020204030204" pitchFamily="49" charset="0"/>
              </a:rPr>
              <a:t>-- not city</a:t>
            </a:r>
            <a:endParaRPr lang="en-US" sz="1600" dirty="0">
              <a:solidFill>
                <a:srgbClr val="000000"/>
              </a:solidFill>
              <a:latin typeface="Consolas" panose="020B0609020204030204" pitchFamily="49" charset="0"/>
            </a:endParaRPr>
          </a:p>
          <a:p>
            <a:r>
              <a:rPr lang="en-US" sz="1600" dirty="0">
                <a:solidFill>
                  <a:srgbClr val="0000FF"/>
                </a:solidFill>
                <a:latin typeface="Consolas" panose="020B0609020204030204" pitchFamily="49" charset="0"/>
              </a:rPr>
              <a:t>FROM</a:t>
            </a:r>
            <a:r>
              <a:rPr lang="en-US" sz="1600" dirty="0">
                <a:solidFill>
                  <a:srgbClr val="000000"/>
                </a:solidFill>
                <a:latin typeface="Consolas" panose="020B0609020204030204" pitchFamily="49" charset="0"/>
              </a:rPr>
              <a:t> Customers</a:t>
            </a:r>
          </a:p>
          <a:p>
            <a:r>
              <a:rPr lang="en-US" sz="1600" dirty="0">
                <a:solidFill>
                  <a:srgbClr val="0000FF"/>
                </a:solidFill>
                <a:latin typeface="Consolas" panose="020B0609020204030204" pitchFamily="49" charset="0"/>
              </a:rPr>
              <a:t>WHERE</a:t>
            </a:r>
            <a:r>
              <a:rPr lang="en-US" sz="1600" dirty="0">
                <a:solidFill>
                  <a:srgbClr val="000000"/>
                </a:solidFill>
                <a:latin typeface="Consolas" panose="020B0609020204030204" pitchFamily="49" charset="0"/>
              </a:rPr>
              <a:t> city </a:t>
            </a:r>
            <a:r>
              <a:rPr lang="en-US" sz="1600" dirty="0">
                <a:solidFill>
                  <a:srgbClr val="808080"/>
                </a:solidFill>
                <a:latin typeface="Consolas" panose="020B0609020204030204" pitchFamily="49" charset="0"/>
              </a:rPr>
              <a:t>=</a:t>
            </a:r>
            <a:r>
              <a:rPr lang="en-US" sz="1600" dirty="0">
                <a:solidFill>
                  <a:srgbClr val="000000"/>
                </a:solidFill>
                <a:latin typeface="Consolas" panose="020B0609020204030204" pitchFamily="49" charset="0"/>
              </a:rPr>
              <a:t> </a:t>
            </a:r>
            <a:r>
              <a:rPr lang="en-US" sz="1600" dirty="0">
                <a:solidFill>
                  <a:srgbClr val="FF0000"/>
                </a:solidFill>
                <a:latin typeface="Consolas" panose="020B0609020204030204" pitchFamily="49" charset="0"/>
              </a:rPr>
              <a:t>'Rochester'</a:t>
            </a:r>
            <a:endParaRPr lang="en-US" sz="1600" dirty="0"/>
          </a:p>
        </p:txBody>
      </p:sp>
      <p:sp>
        <p:nvSpPr>
          <p:cNvPr id="12" name="Rounded Rectangle 6">
            <a:extLst>
              <a:ext uri="{FF2B5EF4-FFF2-40B4-BE49-F238E27FC236}">
                <a16:creationId xmlns:a16="http://schemas.microsoft.com/office/drawing/2014/main" id="{A6ED5E30-269E-4FEB-B9EC-F629E0707B70}"/>
              </a:ext>
            </a:extLst>
          </p:cNvPr>
          <p:cNvSpPr/>
          <p:nvPr/>
        </p:nvSpPr>
        <p:spPr>
          <a:xfrm>
            <a:off x="990600" y="3711701"/>
            <a:ext cx="2006479" cy="38100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Inline comment</a:t>
            </a:r>
          </a:p>
        </p:txBody>
      </p:sp>
      <p:sp>
        <p:nvSpPr>
          <p:cNvPr id="13" name="Rounded Rectangle 6">
            <a:extLst>
              <a:ext uri="{FF2B5EF4-FFF2-40B4-BE49-F238E27FC236}">
                <a16:creationId xmlns:a16="http://schemas.microsoft.com/office/drawing/2014/main" id="{E82DF669-4C09-4C57-A76F-AAC0B6A07960}"/>
              </a:ext>
            </a:extLst>
          </p:cNvPr>
          <p:cNvSpPr/>
          <p:nvPr/>
        </p:nvSpPr>
        <p:spPr>
          <a:xfrm>
            <a:off x="990600" y="2189176"/>
            <a:ext cx="2006479" cy="38100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Single line comment</a:t>
            </a:r>
          </a:p>
        </p:txBody>
      </p:sp>
      <p:sp>
        <p:nvSpPr>
          <p:cNvPr id="14" name="Rounded Rectangle 6">
            <a:extLst>
              <a:ext uri="{FF2B5EF4-FFF2-40B4-BE49-F238E27FC236}">
                <a16:creationId xmlns:a16="http://schemas.microsoft.com/office/drawing/2014/main" id="{DEBED941-1A05-4185-BD83-6B3B383A1276}"/>
              </a:ext>
            </a:extLst>
          </p:cNvPr>
          <p:cNvSpPr/>
          <p:nvPr/>
        </p:nvSpPr>
        <p:spPr>
          <a:xfrm>
            <a:off x="3717561" y="4820536"/>
            <a:ext cx="3521439" cy="41369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Statement “commented out” so it won’t execute</a:t>
            </a:r>
          </a:p>
        </p:txBody>
      </p:sp>
      <p:sp>
        <p:nvSpPr>
          <p:cNvPr id="15" name="Rectangle 14">
            <a:extLst>
              <a:ext uri="{FF2B5EF4-FFF2-40B4-BE49-F238E27FC236}">
                <a16:creationId xmlns:a16="http://schemas.microsoft.com/office/drawing/2014/main" id="{9B916A80-053B-48C9-88E9-E537E4E75781}"/>
              </a:ext>
            </a:extLst>
          </p:cNvPr>
          <p:cNvSpPr/>
          <p:nvPr/>
        </p:nvSpPr>
        <p:spPr>
          <a:xfrm>
            <a:off x="3703820" y="5234226"/>
            <a:ext cx="4572000" cy="861774"/>
          </a:xfrm>
          <a:prstGeom prst="rect">
            <a:avLst/>
          </a:prstGeom>
        </p:spPr>
        <p:txBody>
          <a:bodyPr>
            <a:spAutoFit/>
          </a:bodyPr>
          <a:lstStyle/>
          <a:p>
            <a:r>
              <a:rPr lang="en-US" sz="1600" dirty="0">
                <a:solidFill>
                  <a:srgbClr val="008000"/>
                </a:solidFill>
                <a:latin typeface="Consolas" panose="020B0609020204030204" pitchFamily="49" charset="0"/>
              </a:rPr>
              <a:t>/* SELECT custname, state, city</a:t>
            </a:r>
            <a:endParaRPr lang="en-US" sz="1600" dirty="0">
              <a:solidFill>
                <a:srgbClr val="000000"/>
              </a:solidFill>
              <a:latin typeface="Consolas" panose="020B0609020204030204" pitchFamily="49" charset="0"/>
            </a:endParaRPr>
          </a:p>
          <a:p>
            <a:r>
              <a:rPr lang="en-US" sz="1600" dirty="0">
                <a:solidFill>
                  <a:srgbClr val="008000"/>
                </a:solidFill>
                <a:latin typeface="Consolas" panose="020B0609020204030204" pitchFamily="49" charset="0"/>
              </a:rPr>
              <a:t>FROM Customers</a:t>
            </a:r>
            <a:endParaRPr lang="en-US" sz="1600" dirty="0">
              <a:solidFill>
                <a:srgbClr val="000000"/>
              </a:solidFill>
              <a:latin typeface="Consolas" panose="020B0609020204030204" pitchFamily="49" charset="0"/>
            </a:endParaRPr>
          </a:p>
          <a:p>
            <a:r>
              <a:rPr lang="en-US" sz="1600" dirty="0">
                <a:solidFill>
                  <a:srgbClr val="008000"/>
                </a:solidFill>
                <a:latin typeface="Consolas" panose="020B0609020204030204" pitchFamily="49" charset="0"/>
              </a:rPr>
              <a:t>WHERE city = 'Rochester' */</a:t>
            </a:r>
            <a:endParaRPr lang="en-US" sz="1600" dirty="0"/>
          </a:p>
        </p:txBody>
      </p:sp>
      <p:sp>
        <p:nvSpPr>
          <p:cNvPr id="16" name="Rounded Rectangle 6">
            <a:extLst>
              <a:ext uri="{FF2B5EF4-FFF2-40B4-BE49-F238E27FC236}">
                <a16:creationId xmlns:a16="http://schemas.microsoft.com/office/drawing/2014/main" id="{0B7FD9C2-44F3-4450-9A9A-DCF2127FB3F9}"/>
              </a:ext>
            </a:extLst>
          </p:cNvPr>
          <p:cNvSpPr/>
          <p:nvPr/>
        </p:nvSpPr>
        <p:spPr>
          <a:xfrm>
            <a:off x="990600" y="5234226"/>
            <a:ext cx="2006479" cy="38100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Multiple line comment</a:t>
            </a:r>
          </a:p>
        </p:txBody>
      </p:sp>
    </p:spTree>
    <p:extLst>
      <p:ext uri="{BB962C8B-B14F-4D97-AF65-F5344CB8AC3E}">
        <p14:creationId xmlns:p14="http://schemas.microsoft.com/office/powerpoint/2010/main" val="753033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Modifying a Saved Query</a:t>
            </a:r>
          </a:p>
        </p:txBody>
      </p:sp>
      <p:sp>
        <p:nvSpPr>
          <p:cNvPr id="3" name="Content Placeholder 2"/>
          <p:cNvSpPr>
            <a:spLocks noGrp="1"/>
          </p:cNvSpPr>
          <p:nvPr>
            <p:ph idx="1"/>
          </p:nvPr>
        </p:nvSpPr>
        <p:spPr/>
        <p:txBody>
          <a:bodyPr/>
          <a:lstStyle/>
          <a:p>
            <a:r>
              <a:rPr lang="en-US" dirty="0"/>
              <a:t>You created a query to produce a list of book titles and prices.</a:t>
            </a:r>
          </a:p>
          <a:p>
            <a:r>
              <a:rPr lang="en-US" dirty="0"/>
              <a:t>After retrieving the information, you realize that it might be helpful to include the part number, as some books may have similar names.</a:t>
            </a:r>
          </a:p>
        </p:txBody>
      </p:sp>
      <p:sp>
        <p:nvSpPr>
          <p:cNvPr id="4" name="Slide Number Placeholder 3"/>
          <p:cNvSpPr>
            <a:spLocks noGrp="1"/>
          </p:cNvSpPr>
          <p:nvPr>
            <p:ph type="sldNum" sz="quarter" idx="12"/>
          </p:nvPr>
        </p:nvSpPr>
        <p:spPr/>
        <p:txBody>
          <a:bodyPr/>
          <a:lstStyle/>
          <a:p>
            <a:fld id="{A8160BDD-7155-D744-B749-9730458604AD}" type="slidenum">
              <a:rPr lang="en-US" smtClean="0"/>
              <a:t>26</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7181" y="4572000"/>
            <a:ext cx="2175967" cy="2056032"/>
          </a:xfrm>
          <a:prstGeom prst="rect">
            <a:avLst/>
          </a:prstGeom>
        </p:spPr>
      </p:pic>
    </p:spTree>
    <p:extLst>
      <p:ext uri="{BB962C8B-B14F-4D97-AF65-F5344CB8AC3E}">
        <p14:creationId xmlns:p14="http://schemas.microsoft.com/office/powerpoint/2010/main" val="16083163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Executing a Saved Query</a:t>
            </a:r>
          </a:p>
        </p:txBody>
      </p:sp>
      <p:sp>
        <p:nvSpPr>
          <p:cNvPr id="3" name="Content Placeholder 2"/>
          <p:cNvSpPr>
            <a:spLocks noGrp="1"/>
          </p:cNvSpPr>
          <p:nvPr>
            <p:ph idx="1"/>
          </p:nvPr>
        </p:nvSpPr>
        <p:spPr/>
        <p:txBody>
          <a:bodyPr/>
          <a:lstStyle/>
          <a:p>
            <a:r>
              <a:rPr lang="en-US" dirty="0"/>
              <a:t>The sales manager wants an updated list of published book titles.</a:t>
            </a:r>
          </a:p>
          <a:p>
            <a:r>
              <a:rPr lang="en-US" dirty="0"/>
              <a:t>You will use the query that you saved before to retrieve book titles along with their sale price and part number.</a:t>
            </a:r>
          </a:p>
        </p:txBody>
      </p:sp>
      <p:sp>
        <p:nvSpPr>
          <p:cNvPr id="4" name="Slide Number Placeholder 3"/>
          <p:cNvSpPr>
            <a:spLocks noGrp="1"/>
          </p:cNvSpPr>
          <p:nvPr>
            <p:ph type="sldNum" sz="quarter" idx="12"/>
          </p:nvPr>
        </p:nvSpPr>
        <p:spPr/>
        <p:txBody>
          <a:bodyPr/>
          <a:lstStyle/>
          <a:p>
            <a:fld id="{A8160BDD-7155-D744-B749-9730458604AD}" type="slidenum">
              <a:rPr lang="en-US" smtClean="0"/>
              <a:pPr/>
              <a:t>27</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87181" y="4572000"/>
            <a:ext cx="2175967" cy="2056032"/>
          </a:xfrm>
          <a:prstGeom prst="rect">
            <a:avLst/>
          </a:prstGeom>
        </p:spPr>
      </p:pic>
    </p:spTree>
    <p:extLst>
      <p:ext uri="{BB962C8B-B14F-4D97-AF65-F5344CB8AC3E}">
        <p14:creationId xmlns:p14="http://schemas.microsoft.com/office/powerpoint/2010/main" val="7809234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28</a:t>
            </a:fld>
            <a:endParaRPr lang="en-US" dirty="0"/>
          </a:p>
        </p:txBody>
      </p:sp>
      <p:sp>
        <p:nvSpPr>
          <p:cNvPr id="4" name="Content Placeholder 3"/>
          <p:cNvSpPr>
            <a:spLocks noGrp="1"/>
          </p:cNvSpPr>
          <p:nvPr>
            <p:ph idx="1"/>
          </p:nvPr>
        </p:nvSpPr>
        <p:spPr/>
        <p:txBody>
          <a:bodyPr/>
          <a:lstStyle/>
          <a:p>
            <a:r>
              <a:rPr lang="en-US"/>
              <a:t>As an employee, how often might you connect to the database while working?</a:t>
            </a:r>
          </a:p>
          <a:p>
            <a:r>
              <a:rPr lang="en-US"/>
              <a:t>Which SQL command group would you use the most in your current job? Why?</a:t>
            </a:r>
            <a:endParaRPr lang="en-US" dirty="0"/>
          </a:p>
        </p:txBody>
      </p:sp>
      <p:sp>
        <p:nvSpPr>
          <p:cNvPr id="3" name="Title 2"/>
          <p:cNvSpPr>
            <a:spLocks noGrp="1"/>
          </p:cNvSpPr>
          <p:nvPr>
            <p:ph type="ctrTitle"/>
          </p:nvPr>
        </p:nvSpPr>
        <p:spPr/>
        <p:txBody>
          <a:bodyPr/>
          <a:lstStyle/>
          <a:p>
            <a:r>
              <a:rPr lang="en-US"/>
              <a:t>Reflective Questions</a:t>
            </a:r>
            <a:endParaRPr lang="en-US" dirty="0"/>
          </a:p>
        </p:txBody>
      </p:sp>
    </p:spTree>
    <p:extLst>
      <p:ext uri="{BB962C8B-B14F-4D97-AF65-F5344CB8AC3E}">
        <p14:creationId xmlns:p14="http://schemas.microsoft.com/office/powerpoint/2010/main" val="534458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B8CD9B5-72A8-42F7-807C-736F3189F7A6}"/>
              </a:ext>
            </a:extLst>
          </p:cNvPr>
          <p:cNvPicPr>
            <a:picLocks noChangeAspect="1"/>
          </p:cNvPicPr>
          <p:nvPr/>
        </p:nvPicPr>
        <p:blipFill>
          <a:blip r:embed="rId2"/>
          <a:stretch>
            <a:fillRect/>
          </a:stretch>
        </p:blipFill>
        <p:spPr>
          <a:xfrm>
            <a:off x="1965648" y="1222310"/>
            <a:ext cx="3712029" cy="4953032"/>
          </a:xfrm>
          <a:prstGeom prst="rect">
            <a:avLst/>
          </a:prstGeom>
        </p:spPr>
      </p:pic>
      <p:sp>
        <p:nvSpPr>
          <p:cNvPr id="2" name="Title 1"/>
          <p:cNvSpPr>
            <a:spLocks noGrp="1"/>
          </p:cNvSpPr>
          <p:nvPr>
            <p:ph type="title"/>
          </p:nvPr>
        </p:nvSpPr>
        <p:spPr/>
        <p:txBody>
          <a:bodyPr/>
          <a:lstStyle/>
          <a:p>
            <a:pPr eaLnBrk="1" hangingPunct="1"/>
            <a:r>
              <a:rPr lang="en-US" sz="2400" dirty="0"/>
              <a:t>Default and Customized Databases</a:t>
            </a:r>
          </a:p>
        </p:txBody>
      </p:sp>
      <p:sp>
        <p:nvSpPr>
          <p:cNvPr id="5" name="AutoShape 302"/>
          <p:cNvSpPr>
            <a:spLocks/>
          </p:cNvSpPr>
          <p:nvPr/>
        </p:nvSpPr>
        <p:spPr bwMode="auto">
          <a:xfrm>
            <a:off x="3573468" y="2417249"/>
            <a:ext cx="115614" cy="727939"/>
          </a:xfrm>
          <a:prstGeom prst="rightBrace">
            <a:avLst>
              <a:gd name="adj1" fmla="val 65909"/>
              <a:gd name="adj2" fmla="val 50000"/>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p>
        </p:txBody>
      </p:sp>
      <p:sp>
        <p:nvSpPr>
          <p:cNvPr id="6" name="Line 113"/>
          <p:cNvSpPr>
            <a:spLocks noChangeShapeType="1"/>
          </p:cNvSpPr>
          <p:nvPr/>
        </p:nvSpPr>
        <p:spPr bwMode="auto">
          <a:xfrm rot="10800000">
            <a:off x="3802067" y="2777612"/>
            <a:ext cx="2566987"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7" name="Rounded Rectangle 6"/>
          <p:cNvSpPr/>
          <p:nvPr/>
        </p:nvSpPr>
        <p:spPr>
          <a:xfrm>
            <a:off x="6164268" y="2652199"/>
            <a:ext cx="2133600" cy="274638"/>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Default databases</a:t>
            </a:r>
          </a:p>
        </p:txBody>
      </p:sp>
      <p:sp>
        <p:nvSpPr>
          <p:cNvPr id="8" name="AutoShape 302"/>
          <p:cNvSpPr>
            <a:spLocks/>
          </p:cNvSpPr>
          <p:nvPr/>
        </p:nvSpPr>
        <p:spPr bwMode="auto">
          <a:xfrm>
            <a:off x="4703319" y="3468144"/>
            <a:ext cx="298669" cy="2399256"/>
          </a:xfrm>
          <a:prstGeom prst="rightBrace">
            <a:avLst>
              <a:gd name="adj1" fmla="val 65909"/>
              <a:gd name="adj2" fmla="val 50000"/>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p>
        </p:txBody>
      </p:sp>
      <p:sp>
        <p:nvSpPr>
          <p:cNvPr id="9" name="Line 113"/>
          <p:cNvSpPr>
            <a:spLocks noChangeShapeType="1"/>
          </p:cNvSpPr>
          <p:nvPr/>
        </p:nvSpPr>
        <p:spPr bwMode="auto">
          <a:xfrm rot="10800000" flipV="1">
            <a:off x="5085560" y="4663171"/>
            <a:ext cx="1356892"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0" name="Rounded Rectangle 9"/>
          <p:cNvSpPr/>
          <p:nvPr/>
        </p:nvSpPr>
        <p:spPr>
          <a:xfrm>
            <a:off x="6164269" y="4452008"/>
            <a:ext cx="2110270" cy="431984"/>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Customized database and tables</a:t>
            </a:r>
          </a:p>
        </p:txBody>
      </p:sp>
      <p:sp>
        <p:nvSpPr>
          <p:cNvPr id="3" name="Slide Number Placeholder 2"/>
          <p:cNvSpPr>
            <a:spLocks noGrp="1"/>
          </p:cNvSpPr>
          <p:nvPr>
            <p:ph type="sldNum" sz="quarter" idx="12"/>
          </p:nvPr>
        </p:nvSpPr>
        <p:spPr/>
        <p:txBody>
          <a:bodyPr/>
          <a:lstStyle/>
          <a:p>
            <a:fld id="{A8160BDD-7155-D744-B749-9730458604AD}" type="slidenum">
              <a:rPr lang="en-US" smtClean="0"/>
              <a:t>3</a:t>
            </a:fld>
            <a:endParaRPr lang="en-US" dirty="0"/>
          </a:p>
        </p:txBody>
      </p:sp>
    </p:spTree>
    <p:extLst>
      <p:ext uri="{BB962C8B-B14F-4D97-AF65-F5344CB8AC3E}">
        <p14:creationId xmlns:p14="http://schemas.microsoft.com/office/powerpoint/2010/main" val="2321800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p:cNvCxnSpPr/>
          <p:nvPr/>
        </p:nvCxnSpPr>
        <p:spPr>
          <a:xfrm flipH="1">
            <a:off x="1876836" y="3136076"/>
            <a:ext cx="377824" cy="1"/>
          </a:xfrm>
          <a:prstGeom prst="line">
            <a:avLst/>
          </a:prstGeom>
          <a:noFill/>
          <a:ln w="76200" cap="flat" cmpd="sng" algn="ctr">
            <a:solidFill>
              <a:schemeClr val="bg1">
                <a:lumMod val="75000"/>
                <a:alpha val="39000"/>
              </a:schemeClr>
            </a:solidFill>
            <a:prstDash val="solid"/>
          </a:ln>
          <a:effectLst/>
        </p:spPr>
      </p:cxnSp>
      <p:sp>
        <p:nvSpPr>
          <p:cNvPr id="13" name="Rectangle 12"/>
          <p:cNvSpPr/>
          <p:nvPr/>
        </p:nvSpPr>
        <p:spPr>
          <a:xfrm>
            <a:off x="2292760" y="2240134"/>
            <a:ext cx="3733800" cy="2322821"/>
          </a:xfrm>
          <a:prstGeom prst="rect">
            <a:avLst/>
          </a:prstGeom>
          <a:noFill/>
          <a:ln w="76200" cap="flat" cmpd="sng" algn="ctr">
            <a:solidFill>
              <a:schemeClr val="bg1">
                <a:lumMod val="75000"/>
                <a:alpha val="39000"/>
              </a:schemeClr>
            </a:solidFill>
            <a:prstDash val="solid"/>
          </a:ln>
          <a:effectLst/>
        </p:spPr>
        <p:txBody>
          <a:bodyPr rtlCol="0" anchor="ctr"/>
          <a:lstStyle/>
          <a:p>
            <a:pPr algn="ctr" defTabSz="914400"/>
            <a:endParaRPr lang="en-US" sz="1100" b="1" kern="0" dirty="0">
              <a:solidFill>
                <a:srgbClr val="FF0000"/>
              </a:solidFill>
              <a:latin typeface="Arial"/>
            </a:endParaRPr>
          </a:p>
        </p:txBody>
      </p:sp>
      <p:sp>
        <p:nvSpPr>
          <p:cNvPr id="2" name="Title 1"/>
          <p:cNvSpPr>
            <a:spLocks noGrp="1"/>
          </p:cNvSpPr>
          <p:nvPr>
            <p:ph type="title"/>
          </p:nvPr>
        </p:nvSpPr>
        <p:spPr/>
        <p:txBody>
          <a:bodyPr/>
          <a:lstStyle/>
          <a:p>
            <a:r>
              <a:rPr lang="en-US" sz="2400" dirty="0"/>
              <a:t>Tables</a:t>
            </a:r>
          </a:p>
        </p:txBody>
      </p:sp>
      <p:pic>
        <p:nvPicPr>
          <p:cNvPr id="16" name="Content Placeholder 15" descr="Screen Shot 2013-11-26 at 12.05.09 PM.png"/>
          <p:cNvPicPr>
            <a:picLocks noGrp="1" noChangeAspect="1"/>
          </p:cNvPicPr>
          <p:nvPr>
            <p:ph idx="1"/>
          </p:nvPr>
        </p:nvPicPr>
        <p:blipFill>
          <a:blip r:embed="rId2">
            <a:extLst>
              <a:ext uri="{28A0092B-C50C-407E-A947-70E740481C1C}">
                <a14:useLocalDpi xmlns:a14="http://schemas.microsoft.com/office/drawing/2010/main" val="0"/>
              </a:ext>
            </a:extLst>
          </a:blip>
          <a:srcRect t="-11329" b="-11329"/>
          <a:stretch>
            <a:fillRect/>
          </a:stretch>
        </p:blipFill>
        <p:spPr>
          <a:xfrm>
            <a:off x="2441597" y="2293237"/>
            <a:ext cx="3297711" cy="2139950"/>
          </a:xfrm>
        </p:spPr>
      </p:pic>
      <p:sp>
        <p:nvSpPr>
          <p:cNvPr id="18" name="Rounded Rectangle 17"/>
          <p:cNvSpPr/>
          <p:nvPr/>
        </p:nvSpPr>
        <p:spPr>
          <a:xfrm>
            <a:off x="6408778" y="2430080"/>
            <a:ext cx="2320003"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Header row</a:t>
            </a:r>
          </a:p>
        </p:txBody>
      </p:sp>
      <p:sp>
        <p:nvSpPr>
          <p:cNvPr id="21" name="Rounded Rectangle 20"/>
          <p:cNvSpPr/>
          <p:nvPr/>
        </p:nvSpPr>
        <p:spPr>
          <a:xfrm>
            <a:off x="410204" y="2985985"/>
            <a:ext cx="1573102" cy="301596"/>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Table</a:t>
            </a:r>
          </a:p>
        </p:txBody>
      </p:sp>
      <p:sp>
        <p:nvSpPr>
          <p:cNvPr id="3" name="Slide Number Placeholder 2"/>
          <p:cNvSpPr>
            <a:spLocks noGrp="1"/>
          </p:cNvSpPr>
          <p:nvPr>
            <p:ph type="sldNum" sz="quarter" idx="12"/>
          </p:nvPr>
        </p:nvSpPr>
        <p:spPr/>
        <p:txBody>
          <a:bodyPr/>
          <a:lstStyle/>
          <a:p>
            <a:fld id="{A8160BDD-7155-D744-B749-9730458604AD}" type="slidenum">
              <a:rPr lang="en-US" smtClean="0"/>
              <a:t>4</a:t>
            </a:fld>
            <a:endParaRPr lang="en-US" dirty="0"/>
          </a:p>
        </p:txBody>
      </p:sp>
      <p:sp>
        <p:nvSpPr>
          <p:cNvPr id="22" name="Line 300"/>
          <p:cNvSpPr>
            <a:spLocks noChangeShapeType="1"/>
          </p:cNvSpPr>
          <p:nvPr/>
        </p:nvSpPr>
        <p:spPr bwMode="auto">
          <a:xfrm flipH="1" flipV="1">
            <a:off x="3077204" y="4229076"/>
            <a:ext cx="0" cy="691781"/>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7" name="Rectangle 6"/>
          <p:cNvSpPr/>
          <p:nvPr/>
        </p:nvSpPr>
        <p:spPr>
          <a:xfrm>
            <a:off x="410204" y="3287581"/>
            <a:ext cx="1857156" cy="954107"/>
          </a:xfrm>
          <a:prstGeom prst="rect">
            <a:avLst/>
          </a:prstGeom>
        </p:spPr>
        <p:txBody>
          <a:bodyPr wrap="square">
            <a:spAutoFit/>
          </a:bodyPr>
          <a:lstStyle/>
          <a:p>
            <a:pPr marL="171450" indent="-171450">
              <a:buFont typeface="Arial" panose="020B0604020202020204" pitchFamily="34" charset="0"/>
              <a:buChar char="•"/>
            </a:pPr>
            <a:r>
              <a:rPr lang="en-US" sz="1400" dirty="0"/>
              <a:t>A collection of </a:t>
            </a:r>
            <a:br>
              <a:rPr lang="en-US" sz="1400" dirty="0"/>
            </a:br>
            <a:r>
              <a:rPr lang="en-US" sz="1400" dirty="0"/>
              <a:t>related information</a:t>
            </a:r>
            <a:br>
              <a:rPr lang="en-US" sz="1400" dirty="0"/>
            </a:br>
            <a:r>
              <a:rPr lang="en-US" sz="1400" dirty="0"/>
              <a:t>(books in this example)</a:t>
            </a:r>
          </a:p>
        </p:txBody>
      </p:sp>
      <p:sp>
        <p:nvSpPr>
          <p:cNvPr id="25" name="Rectangle 24"/>
          <p:cNvSpPr/>
          <p:nvPr/>
        </p:nvSpPr>
        <p:spPr>
          <a:xfrm>
            <a:off x="2438398" y="5204936"/>
            <a:ext cx="6290383" cy="738664"/>
          </a:xfrm>
          <a:prstGeom prst="rect">
            <a:avLst/>
          </a:prstGeom>
        </p:spPr>
        <p:txBody>
          <a:bodyPr wrap="square">
            <a:spAutoFit/>
          </a:bodyPr>
          <a:lstStyle/>
          <a:p>
            <a:pPr marL="171450" indent="-171450">
              <a:buFont typeface="Arial" panose="020B0604020202020204" pitchFamily="34" charset="0"/>
              <a:buChar char="•"/>
            </a:pPr>
            <a:r>
              <a:rPr lang="en-US" sz="1400" dirty="0"/>
              <a:t>Also called </a:t>
            </a:r>
            <a:r>
              <a:rPr lang="en-US" sz="1400" i="1" dirty="0"/>
              <a:t>fields</a:t>
            </a:r>
            <a:r>
              <a:rPr lang="en-US" sz="1400" dirty="0"/>
              <a:t> or </a:t>
            </a:r>
            <a:r>
              <a:rPr lang="en-US" sz="1400" i="1" dirty="0"/>
              <a:t>attributes</a:t>
            </a:r>
          </a:p>
          <a:p>
            <a:pPr marL="171450" indent="-171450">
              <a:buFont typeface="Arial" panose="020B0604020202020204" pitchFamily="34" charset="0"/>
              <a:buChar char="•"/>
            </a:pPr>
            <a:r>
              <a:rPr lang="en-US" sz="1400" dirty="0"/>
              <a:t>One column contains one type of information </a:t>
            </a:r>
            <a:br>
              <a:rPr lang="en-US" sz="1400" dirty="0"/>
            </a:br>
            <a:r>
              <a:rPr lang="en-US" sz="1400" dirty="0"/>
              <a:t>(e.g., integer, text, monetary value)</a:t>
            </a:r>
          </a:p>
        </p:txBody>
      </p:sp>
      <p:sp>
        <p:nvSpPr>
          <p:cNvPr id="29" name="Line 300"/>
          <p:cNvSpPr>
            <a:spLocks noChangeShapeType="1"/>
          </p:cNvSpPr>
          <p:nvPr/>
        </p:nvSpPr>
        <p:spPr bwMode="auto">
          <a:xfrm flipH="1" flipV="1">
            <a:off x="5810746" y="2799401"/>
            <a:ext cx="598033" cy="622551"/>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0" name="Line 300"/>
          <p:cNvSpPr>
            <a:spLocks noChangeShapeType="1"/>
          </p:cNvSpPr>
          <p:nvPr/>
        </p:nvSpPr>
        <p:spPr bwMode="auto">
          <a:xfrm flipH="1" flipV="1">
            <a:off x="5810745" y="2985985"/>
            <a:ext cx="598033" cy="435966"/>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1" name="Line 300"/>
          <p:cNvSpPr>
            <a:spLocks noChangeShapeType="1"/>
          </p:cNvSpPr>
          <p:nvPr/>
        </p:nvSpPr>
        <p:spPr bwMode="auto">
          <a:xfrm flipH="1" flipV="1">
            <a:off x="5810746" y="3172569"/>
            <a:ext cx="598032" cy="249382"/>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2" name="Line 300"/>
          <p:cNvSpPr>
            <a:spLocks noChangeShapeType="1"/>
          </p:cNvSpPr>
          <p:nvPr/>
        </p:nvSpPr>
        <p:spPr bwMode="auto">
          <a:xfrm flipH="1" flipV="1">
            <a:off x="5810746" y="3359153"/>
            <a:ext cx="598032" cy="62798"/>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3" name="Line 300"/>
          <p:cNvSpPr>
            <a:spLocks noChangeShapeType="1"/>
          </p:cNvSpPr>
          <p:nvPr/>
        </p:nvSpPr>
        <p:spPr bwMode="auto">
          <a:xfrm flipH="1">
            <a:off x="5810746" y="3421951"/>
            <a:ext cx="598032" cy="123786"/>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4" name="Line 300"/>
          <p:cNvSpPr>
            <a:spLocks noChangeShapeType="1"/>
          </p:cNvSpPr>
          <p:nvPr/>
        </p:nvSpPr>
        <p:spPr bwMode="auto">
          <a:xfrm flipH="1">
            <a:off x="5810746" y="3421951"/>
            <a:ext cx="598032" cy="31037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5" name="Line 300"/>
          <p:cNvSpPr>
            <a:spLocks noChangeShapeType="1"/>
          </p:cNvSpPr>
          <p:nvPr/>
        </p:nvSpPr>
        <p:spPr bwMode="auto">
          <a:xfrm flipH="1">
            <a:off x="5810746" y="3421951"/>
            <a:ext cx="598032" cy="496954"/>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6" name="Line 300"/>
          <p:cNvSpPr>
            <a:spLocks noChangeShapeType="1"/>
          </p:cNvSpPr>
          <p:nvPr/>
        </p:nvSpPr>
        <p:spPr bwMode="auto">
          <a:xfrm flipH="1">
            <a:off x="5810746" y="3421950"/>
            <a:ext cx="598032" cy="683539"/>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8" name="Rounded Rectangle 16"/>
          <p:cNvSpPr/>
          <p:nvPr/>
        </p:nvSpPr>
        <p:spPr>
          <a:xfrm>
            <a:off x="6408779" y="3284632"/>
            <a:ext cx="2320002"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Data rows</a:t>
            </a:r>
          </a:p>
        </p:txBody>
      </p:sp>
      <p:sp>
        <p:nvSpPr>
          <p:cNvPr id="20" name="Rounded Rectangle 19"/>
          <p:cNvSpPr/>
          <p:nvPr/>
        </p:nvSpPr>
        <p:spPr>
          <a:xfrm>
            <a:off x="2438400" y="4920858"/>
            <a:ext cx="3315522" cy="274320"/>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Columns</a:t>
            </a:r>
          </a:p>
        </p:txBody>
      </p:sp>
      <p:sp>
        <p:nvSpPr>
          <p:cNvPr id="37" name="Rectangle 36"/>
          <p:cNvSpPr/>
          <p:nvPr/>
        </p:nvSpPr>
        <p:spPr>
          <a:xfrm>
            <a:off x="6408778" y="3562471"/>
            <a:ext cx="2320003" cy="954107"/>
          </a:xfrm>
          <a:prstGeom prst="rect">
            <a:avLst/>
          </a:prstGeom>
        </p:spPr>
        <p:txBody>
          <a:bodyPr wrap="square">
            <a:spAutoFit/>
          </a:bodyPr>
          <a:lstStyle/>
          <a:p>
            <a:pPr marL="171450" indent="-171450">
              <a:buFont typeface="Arial" panose="020B0604020202020204" pitchFamily="34" charset="0"/>
              <a:buChar char="•"/>
            </a:pPr>
            <a:r>
              <a:rPr lang="en-US" sz="1400" dirty="0"/>
              <a:t>Also called </a:t>
            </a:r>
            <a:r>
              <a:rPr lang="en-US" sz="1400" i="1" dirty="0"/>
              <a:t>records</a:t>
            </a:r>
          </a:p>
          <a:p>
            <a:pPr marL="171450" indent="-171450">
              <a:buFont typeface="Arial" panose="020B0604020202020204" pitchFamily="34" charset="0"/>
              <a:buChar char="•"/>
            </a:pPr>
            <a:r>
              <a:rPr lang="en-US" sz="1400" dirty="0"/>
              <a:t>One row contains information for one item in the table</a:t>
            </a:r>
          </a:p>
        </p:txBody>
      </p:sp>
      <p:grpSp>
        <p:nvGrpSpPr>
          <p:cNvPr id="39" name="Group 38"/>
          <p:cNvGrpSpPr/>
          <p:nvPr/>
        </p:nvGrpSpPr>
        <p:grpSpPr>
          <a:xfrm>
            <a:off x="3180737" y="1772557"/>
            <a:ext cx="1965959" cy="698235"/>
            <a:chOff x="3406140" y="2212604"/>
            <a:chExt cx="1965959" cy="698235"/>
          </a:xfrm>
        </p:grpSpPr>
        <p:sp>
          <p:nvSpPr>
            <p:cNvPr id="40" name="Line 300"/>
            <p:cNvSpPr>
              <a:spLocks noChangeShapeType="1"/>
            </p:cNvSpPr>
            <p:nvPr/>
          </p:nvSpPr>
          <p:spPr bwMode="auto">
            <a:xfrm flipH="1">
              <a:off x="3406140" y="2212605"/>
              <a:ext cx="859472" cy="682995"/>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1" name="Line 300"/>
            <p:cNvSpPr>
              <a:spLocks noChangeShapeType="1"/>
            </p:cNvSpPr>
            <p:nvPr/>
          </p:nvSpPr>
          <p:spPr bwMode="auto">
            <a:xfrm flipH="1">
              <a:off x="3977639" y="2212604"/>
              <a:ext cx="287973" cy="698235"/>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2" name="Line 300"/>
            <p:cNvSpPr>
              <a:spLocks noChangeShapeType="1"/>
            </p:cNvSpPr>
            <p:nvPr/>
          </p:nvSpPr>
          <p:spPr bwMode="auto">
            <a:xfrm>
              <a:off x="4265612" y="2218955"/>
              <a:ext cx="1106487" cy="684265"/>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38" name="Rounded Rectangle 17"/>
          <p:cNvSpPr/>
          <p:nvPr/>
        </p:nvSpPr>
        <p:spPr>
          <a:xfrm>
            <a:off x="2438399" y="1497920"/>
            <a:ext cx="3315523"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Column names</a:t>
            </a:r>
          </a:p>
        </p:txBody>
      </p:sp>
      <p:sp>
        <p:nvSpPr>
          <p:cNvPr id="43" name="Line 300"/>
          <p:cNvSpPr>
            <a:spLocks noChangeShapeType="1"/>
          </p:cNvSpPr>
          <p:nvPr/>
        </p:nvSpPr>
        <p:spPr bwMode="auto">
          <a:xfrm flipH="1" flipV="1">
            <a:off x="5810743" y="2572227"/>
            <a:ext cx="593253"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4" name="Line 300"/>
          <p:cNvSpPr>
            <a:spLocks noChangeShapeType="1"/>
          </p:cNvSpPr>
          <p:nvPr/>
        </p:nvSpPr>
        <p:spPr bwMode="auto">
          <a:xfrm flipH="1" flipV="1">
            <a:off x="4197344" y="4229076"/>
            <a:ext cx="0" cy="691781"/>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5" name="Line 300"/>
          <p:cNvSpPr>
            <a:spLocks noChangeShapeType="1"/>
          </p:cNvSpPr>
          <p:nvPr/>
        </p:nvSpPr>
        <p:spPr bwMode="auto">
          <a:xfrm flipH="1" flipV="1">
            <a:off x="5439404" y="4229076"/>
            <a:ext cx="0" cy="691781"/>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784964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Connector: Elbow 94"/>
          <p:cNvCxnSpPr>
            <a:cxnSpLocks/>
            <a:stCxn id="118" idx="2"/>
            <a:endCxn id="90" idx="0"/>
          </p:cNvCxnSpPr>
          <p:nvPr/>
        </p:nvCxnSpPr>
        <p:spPr>
          <a:xfrm rot="16200000" flipH="1">
            <a:off x="3916593" y="2246029"/>
            <a:ext cx="1193679" cy="1471140"/>
          </a:xfrm>
          <a:prstGeom prst="bentConnector3">
            <a:avLst>
              <a:gd name="adj1" fmla="val 50000"/>
            </a:avLst>
          </a:prstGeom>
          <a:ln w="19050">
            <a:solidFill>
              <a:schemeClr val="tx1"/>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3" name="Connector: Elbow 92"/>
          <p:cNvCxnSpPr>
            <a:cxnSpLocks/>
            <a:stCxn id="118" idx="2"/>
            <a:endCxn id="89" idx="0"/>
          </p:cNvCxnSpPr>
          <p:nvPr/>
        </p:nvCxnSpPr>
        <p:spPr>
          <a:xfrm rot="5400000">
            <a:off x="2304943" y="2103403"/>
            <a:ext cx="1191562" cy="1754276"/>
          </a:xfrm>
          <a:prstGeom prst="bentConnector3">
            <a:avLst>
              <a:gd name="adj1" fmla="val 50000"/>
            </a:avLst>
          </a:prstGeom>
          <a:ln w="19050">
            <a:solidFill>
              <a:schemeClr val="tx1"/>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4" name="Connector: Elbow 93"/>
          <p:cNvCxnSpPr>
            <a:cxnSpLocks/>
          </p:cNvCxnSpPr>
          <p:nvPr/>
        </p:nvCxnSpPr>
        <p:spPr>
          <a:xfrm rot="16200000" flipH="1">
            <a:off x="3165134" y="2997492"/>
            <a:ext cx="1227121" cy="1654"/>
          </a:xfrm>
          <a:prstGeom prst="bentConnector3">
            <a:avLst>
              <a:gd name="adj1" fmla="val 50000"/>
            </a:avLst>
          </a:prstGeom>
          <a:ln w="19050">
            <a:solidFill>
              <a:schemeClr val="tx1"/>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89" name="Picture 88"/>
          <p:cNvPicPr>
            <a:picLocks noChangeAspect="1"/>
          </p:cNvPicPr>
          <p:nvPr/>
        </p:nvPicPr>
        <p:blipFill>
          <a:blip r:embed="rId2"/>
          <a:stretch>
            <a:fillRect/>
          </a:stretch>
        </p:blipFill>
        <p:spPr>
          <a:xfrm>
            <a:off x="1563654" y="3576322"/>
            <a:ext cx="919863" cy="768469"/>
          </a:xfrm>
          <a:prstGeom prst="rect">
            <a:avLst/>
          </a:prstGeom>
        </p:spPr>
      </p:pic>
      <p:pic>
        <p:nvPicPr>
          <p:cNvPr id="90" name="Picture 89"/>
          <p:cNvPicPr>
            <a:picLocks noChangeAspect="1"/>
          </p:cNvPicPr>
          <p:nvPr/>
        </p:nvPicPr>
        <p:blipFill>
          <a:blip r:embed="rId3"/>
          <a:stretch>
            <a:fillRect/>
          </a:stretch>
        </p:blipFill>
        <p:spPr>
          <a:xfrm>
            <a:off x="4924679" y="3578439"/>
            <a:ext cx="648646" cy="950378"/>
          </a:xfrm>
          <a:prstGeom prst="rect">
            <a:avLst/>
          </a:prstGeom>
        </p:spPr>
      </p:pic>
      <p:pic>
        <p:nvPicPr>
          <p:cNvPr id="91" name="Picture 90"/>
          <p:cNvPicPr>
            <a:picLocks noChangeAspect="1"/>
          </p:cNvPicPr>
          <p:nvPr/>
        </p:nvPicPr>
        <p:blipFill>
          <a:blip r:embed="rId4"/>
          <a:stretch>
            <a:fillRect/>
          </a:stretch>
        </p:blipFill>
        <p:spPr>
          <a:xfrm>
            <a:off x="2742889" y="3389091"/>
            <a:ext cx="1502312" cy="1267354"/>
          </a:xfrm>
          <a:prstGeom prst="rect">
            <a:avLst/>
          </a:prstGeom>
        </p:spPr>
      </p:pic>
      <p:sp>
        <p:nvSpPr>
          <p:cNvPr id="2" name="Title 1"/>
          <p:cNvSpPr>
            <a:spLocks noGrp="1"/>
          </p:cNvSpPr>
          <p:nvPr>
            <p:ph type="title"/>
          </p:nvPr>
        </p:nvSpPr>
        <p:spPr/>
        <p:txBody>
          <a:bodyPr/>
          <a:lstStyle/>
          <a:p>
            <a:r>
              <a:rPr lang="en-US" dirty="0"/>
              <a:t>Client/Server Architecture for SQL Databases</a:t>
            </a:r>
            <a:endParaRPr lang="en-US" sz="2400" dirty="0"/>
          </a:p>
        </p:txBody>
      </p:sp>
      <p:sp>
        <p:nvSpPr>
          <p:cNvPr id="3" name="Slide Number Placeholder 2"/>
          <p:cNvSpPr>
            <a:spLocks noGrp="1"/>
          </p:cNvSpPr>
          <p:nvPr>
            <p:ph type="sldNum" sz="quarter" idx="12"/>
          </p:nvPr>
        </p:nvSpPr>
        <p:spPr/>
        <p:txBody>
          <a:bodyPr/>
          <a:lstStyle/>
          <a:p>
            <a:fld id="{A8160BDD-7155-D744-B749-9730458604AD}" type="slidenum">
              <a:rPr lang="en-US" smtClean="0"/>
              <a:t>5</a:t>
            </a:fld>
            <a:endParaRPr lang="en-US" dirty="0"/>
          </a:p>
        </p:txBody>
      </p:sp>
      <p:pic>
        <p:nvPicPr>
          <p:cNvPr id="67" name="Picture 66"/>
          <p:cNvPicPr>
            <a:picLocks noChangeAspect="1"/>
          </p:cNvPicPr>
          <p:nvPr/>
        </p:nvPicPr>
        <p:blipFill rotWithShape="1">
          <a:blip r:embed="rId5">
            <a:extLst>
              <a:ext uri="{28A0092B-C50C-407E-A947-70E740481C1C}">
                <a14:useLocalDpi xmlns:a14="http://schemas.microsoft.com/office/drawing/2010/main"/>
              </a:ext>
            </a:extLst>
          </a:blip>
          <a:srcRect t="-1" b="4500"/>
          <a:stretch/>
        </p:blipFill>
        <p:spPr>
          <a:xfrm>
            <a:off x="2945092" y="4729155"/>
            <a:ext cx="1257432" cy="1138817"/>
          </a:xfrm>
          <a:prstGeom prst="rect">
            <a:avLst/>
          </a:prstGeom>
          <a:effectLst>
            <a:outerShdw blurRad="292100" dist="76200" dir="11760000" algn="tr" rotWithShape="0">
              <a:prstClr val="black">
                <a:alpha val="40000"/>
              </a:prstClr>
            </a:outerShdw>
          </a:effectLst>
        </p:spPr>
      </p:pic>
      <p:pic>
        <p:nvPicPr>
          <p:cNvPr id="68" name="Picture 67"/>
          <p:cNvPicPr>
            <a:picLocks noChangeAspect="1"/>
          </p:cNvPicPr>
          <p:nvPr/>
        </p:nvPicPr>
        <p:blipFill rotWithShape="1">
          <a:blip r:embed="rId6" cstate="print">
            <a:extLst>
              <a:ext uri="{28A0092B-C50C-407E-A947-70E740481C1C}">
                <a14:useLocalDpi xmlns:a14="http://schemas.microsoft.com/office/drawing/2010/main"/>
              </a:ext>
            </a:extLst>
          </a:blip>
          <a:srcRect b="5073"/>
          <a:stretch/>
        </p:blipFill>
        <p:spPr>
          <a:xfrm>
            <a:off x="1313497" y="4723327"/>
            <a:ext cx="1288892" cy="1137502"/>
          </a:xfrm>
          <a:prstGeom prst="rect">
            <a:avLst/>
          </a:prstGeom>
          <a:effectLst>
            <a:outerShdw blurRad="292100" dist="76200" dir="11760000" algn="tr" rotWithShape="0">
              <a:prstClr val="black">
                <a:alpha val="40000"/>
              </a:prstClr>
            </a:outerShdw>
          </a:effectLst>
        </p:spPr>
      </p:pic>
      <p:pic>
        <p:nvPicPr>
          <p:cNvPr id="69" name="Picture 68"/>
          <p:cNvPicPr>
            <a:picLocks noChangeAspect="1"/>
          </p:cNvPicPr>
          <p:nvPr/>
        </p:nvPicPr>
        <p:blipFill rotWithShape="1">
          <a:blip r:embed="rId7" cstate="print">
            <a:extLst>
              <a:ext uri="{28A0092B-C50C-407E-A947-70E740481C1C}">
                <a14:useLocalDpi xmlns:a14="http://schemas.microsoft.com/office/drawing/2010/main"/>
              </a:ext>
            </a:extLst>
          </a:blip>
          <a:srcRect b="4609"/>
          <a:stretch/>
        </p:blipFill>
        <p:spPr>
          <a:xfrm>
            <a:off x="4545227" y="4654191"/>
            <a:ext cx="1301042" cy="1209019"/>
          </a:xfrm>
          <a:prstGeom prst="rect">
            <a:avLst/>
          </a:prstGeom>
          <a:effectLst>
            <a:outerShdw blurRad="292100" dist="76200" dir="11760000" algn="tr" rotWithShape="0">
              <a:prstClr val="black">
                <a:alpha val="40000"/>
              </a:prstClr>
            </a:outerShdw>
          </a:effectLst>
        </p:spPr>
      </p:pic>
      <p:grpSp>
        <p:nvGrpSpPr>
          <p:cNvPr id="82" name="Group 81"/>
          <p:cNvGrpSpPr/>
          <p:nvPr/>
        </p:nvGrpSpPr>
        <p:grpSpPr>
          <a:xfrm>
            <a:off x="4040722" y="1855870"/>
            <a:ext cx="1020611" cy="964441"/>
            <a:chOff x="879368" y="1444257"/>
            <a:chExt cx="1020611" cy="964441"/>
          </a:xfrm>
        </p:grpSpPr>
        <p:pic>
          <p:nvPicPr>
            <p:cNvPr id="83" name="Picture 4" descr="Image result for software png">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37964" y="1444257"/>
              <a:ext cx="736725" cy="964441"/>
            </a:xfrm>
            <a:prstGeom prst="rect">
              <a:avLst/>
            </a:prstGeom>
            <a:noFill/>
            <a:extLst>
              <a:ext uri="{909E8E84-426E-40DD-AFC4-6F175D3DCCD1}">
                <a14:hiddenFill xmlns:a14="http://schemas.microsoft.com/office/drawing/2010/main">
                  <a:solidFill>
                    <a:srgbClr val="FFFFFF"/>
                  </a:solidFill>
                </a14:hiddenFill>
              </a:ext>
            </a:extLst>
          </p:spPr>
        </p:pic>
        <p:sp>
          <p:nvSpPr>
            <p:cNvPr id="84" name="Text Box 23"/>
            <p:cNvSpPr txBox="1">
              <a:spLocks noChangeArrowheads="1"/>
            </p:cNvSpPr>
            <p:nvPr/>
          </p:nvSpPr>
          <p:spPr bwMode="auto">
            <a:xfrm>
              <a:off x="879368" y="1690179"/>
              <a:ext cx="1020611" cy="461665"/>
            </a:xfrm>
            <a:prstGeom prst="rect">
              <a:avLst/>
            </a:prstGeom>
            <a:noFill/>
            <a:ln>
              <a:noFill/>
            </a:ln>
            <a:effectLst/>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r>
                <a:rPr lang="en-US" sz="800" dirty="0">
                  <a:solidFill>
                    <a:schemeClr val="bg1"/>
                  </a:solidFill>
                </a:rPr>
                <a:t>Database</a:t>
              </a:r>
            </a:p>
            <a:p>
              <a:pPr algn="ctr"/>
              <a:r>
                <a:rPr lang="en-US" sz="800" dirty="0">
                  <a:solidFill>
                    <a:schemeClr val="bg1"/>
                  </a:solidFill>
                </a:rPr>
                <a:t>Server</a:t>
              </a:r>
            </a:p>
            <a:p>
              <a:pPr algn="ctr"/>
              <a:r>
                <a:rPr lang="en-US" sz="800" dirty="0">
                  <a:solidFill>
                    <a:schemeClr val="bg1"/>
                  </a:solidFill>
                </a:rPr>
                <a:t>Software</a:t>
              </a:r>
            </a:p>
          </p:txBody>
        </p:sp>
      </p:grpSp>
      <p:pic>
        <p:nvPicPr>
          <p:cNvPr id="118" name="Picture 117"/>
          <p:cNvPicPr>
            <a:picLocks noChangeAspect="1"/>
          </p:cNvPicPr>
          <p:nvPr/>
        </p:nvPicPr>
        <p:blipFill>
          <a:blip r:embed="rId9"/>
          <a:stretch>
            <a:fillRect/>
          </a:stretch>
        </p:blipFill>
        <p:spPr>
          <a:xfrm>
            <a:off x="3505201" y="1600200"/>
            <a:ext cx="545322" cy="784560"/>
          </a:xfrm>
          <a:prstGeom prst="rect">
            <a:avLst/>
          </a:prstGeom>
        </p:spPr>
      </p:pic>
      <p:pic>
        <p:nvPicPr>
          <p:cNvPr id="119" name="Picture 118"/>
          <p:cNvPicPr>
            <a:picLocks noChangeAspect="1"/>
          </p:cNvPicPr>
          <p:nvPr/>
        </p:nvPicPr>
        <p:blipFill>
          <a:blip r:embed="rId10"/>
          <a:stretch>
            <a:fillRect/>
          </a:stretch>
        </p:blipFill>
        <p:spPr>
          <a:xfrm>
            <a:off x="2725509" y="2182474"/>
            <a:ext cx="719231" cy="404568"/>
          </a:xfrm>
          <a:prstGeom prst="rect">
            <a:avLst/>
          </a:prstGeom>
        </p:spPr>
      </p:pic>
      <p:sp>
        <p:nvSpPr>
          <p:cNvPr id="30" name="Rounded Rectangle 17"/>
          <p:cNvSpPr/>
          <p:nvPr/>
        </p:nvSpPr>
        <p:spPr>
          <a:xfrm>
            <a:off x="5794967" y="1663295"/>
            <a:ext cx="2358433" cy="827041"/>
          </a:xfrm>
          <a:prstGeom prst="roundRect">
            <a:avLst>
              <a:gd name="adj" fmla="val 12060"/>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b="1" dirty="0">
                <a:solidFill>
                  <a:schemeClr val="bg1"/>
                </a:solidFill>
              </a:rPr>
              <a:t>Server </a:t>
            </a:r>
            <a:br>
              <a:rPr lang="en-US" sz="1200" b="1" dirty="0">
                <a:solidFill>
                  <a:schemeClr val="bg1"/>
                </a:solidFill>
              </a:rPr>
            </a:br>
            <a:r>
              <a:rPr lang="en-US" sz="1200" b="1" dirty="0">
                <a:solidFill>
                  <a:schemeClr val="bg1"/>
                </a:solidFill>
              </a:rPr>
              <a:t>running a database application</a:t>
            </a:r>
          </a:p>
        </p:txBody>
      </p:sp>
      <p:sp>
        <p:nvSpPr>
          <p:cNvPr id="31" name="Rounded Rectangle 17"/>
          <p:cNvSpPr/>
          <p:nvPr/>
        </p:nvSpPr>
        <p:spPr>
          <a:xfrm>
            <a:off x="5794967" y="2605406"/>
            <a:ext cx="2358433" cy="369271"/>
          </a:xfrm>
          <a:prstGeom prst="roundRect">
            <a:avLst>
              <a:gd name="adj" fmla="val 26985"/>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b="1" dirty="0">
                <a:solidFill>
                  <a:schemeClr val="bg1"/>
                </a:solidFill>
              </a:rPr>
              <a:t>Network</a:t>
            </a:r>
          </a:p>
        </p:txBody>
      </p:sp>
      <p:sp>
        <p:nvSpPr>
          <p:cNvPr id="33" name="Rounded Rectangle 17"/>
          <p:cNvSpPr/>
          <p:nvPr/>
        </p:nvSpPr>
        <p:spPr>
          <a:xfrm>
            <a:off x="5794967" y="3489317"/>
            <a:ext cx="2358433" cy="922147"/>
          </a:xfrm>
          <a:prstGeom prst="roundRect">
            <a:avLst>
              <a:gd name="adj" fmla="val 12535"/>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b="1" dirty="0">
                <a:solidFill>
                  <a:schemeClr val="bg1"/>
                </a:solidFill>
              </a:rPr>
              <a:t>Client computers and devices</a:t>
            </a:r>
          </a:p>
          <a:p>
            <a:pPr algn="ctr"/>
            <a:r>
              <a:rPr lang="en-US" sz="1200" b="1" dirty="0">
                <a:solidFill>
                  <a:schemeClr val="bg1"/>
                </a:solidFill>
              </a:rPr>
              <a:t>running client applications which use SQL to request data</a:t>
            </a:r>
          </a:p>
        </p:txBody>
      </p:sp>
      <p:sp>
        <p:nvSpPr>
          <p:cNvPr id="34" name="Rounded Rectangle 17"/>
          <p:cNvSpPr/>
          <p:nvPr/>
        </p:nvSpPr>
        <p:spPr>
          <a:xfrm>
            <a:off x="5794967" y="4723327"/>
            <a:ext cx="2358433" cy="1027963"/>
          </a:xfrm>
          <a:prstGeom prst="roundRect">
            <a:avLst>
              <a:gd name="adj" fmla="val 12034"/>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b="1" dirty="0">
                <a:solidFill>
                  <a:schemeClr val="bg1"/>
                </a:solidFill>
              </a:rPr>
              <a:t>Users</a:t>
            </a:r>
          </a:p>
        </p:txBody>
      </p:sp>
      <p:sp>
        <p:nvSpPr>
          <p:cNvPr id="25" name="Rounded Rectangle 20">
            <a:extLst>
              <a:ext uri="{FF2B5EF4-FFF2-40B4-BE49-F238E27FC236}">
                <a16:creationId xmlns:a16="http://schemas.microsoft.com/office/drawing/2014/main" id="{CBBB5F95-EDE2-4BA2-96C6-6AE379A1D287}"/>
              </a:ext>
            </a:extLst>
          </p:cNvPr>
          <p:cNvSpPr/>
          <p:nvPr/>
        </p:nvSpPr>
        <p:spPr>
          <a:xfrm>
            <a:off x="2089698" y="3137452"/>
            <a:ext cx="958083" cy="249521"/>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sz="1200" b="1" dirty="0">
                <a:solidFill>
                  <a:schemeClr val="tx1"/>
                </a:solidFill>
              </a:rPr>
              <a:t>SQL Requests</a:t>
            </a:r>
          </a:p>
        </p:txBody>
      </p:sp>
      <p:sp>
        <p:nvSpPr>
          <p:cNvPr id="59" name="Arrow: Left 58">
            <a:extLst>
              <a:ext uri="{FF2B5EF4-FFF2-40B4-BE49-F238E27FC236}">
                <a16:creationId xmlns:a16="http://schemas.microsoft.com/office/drawing/2014/main" id="{54EE1B45-538C-4A97-B093-CEBEC0C1824D}"/>
              </a:ext>
            </a:extLst>
          </p:cNvPr>
          <p:cNvSpPr/>
          <p:nvPr/>
        </p:nvSpPr>
        <p:spPr>
          <a:xfrm>
            <a:off x="5486400" y="3018885"/>
            <a:ext cx="2667000" cy="432016"/>
          </a:xfrm>
          <a:prstGeom prst="leftArrow">
            <a:avLst>
              <a:gd name="adj1" fmla="val 50000"/>
              <a:gd name="adj2" fmla="val 76753"/>
            </a:avLst>
          </a:prstGeom>
          <a:solidFill>
            <a:srgbClr val="FABB16"/>
          </a:solidFill>
          <a:ln w="28575" cap="flat" cmpd="sng" algn="ctr">
            <a:noFill/>
            <a:prstDash val="solid"/>
          </a:ln>
          <a:effectLst/>
        </p:spPr>
        <p:txBody>
          <a:bodyPr rIns="548640" rtlCol="0" anchor="ctr"/>
          <a:lstStyle/>
          <a:p>
            <a:pPr algn="r" defTabSz="914400"/>
            <a:r>
              <a:rPr lang="en-US" sz="1100" b="1" kern="0" dirty="0">
                <a:latin typeface="Arial"/>
              </a:rPr>
              <a:t>SQL spoken here</a:t>
            </a:r>
          </a:p>
        </p:txBody>
      </p:sp>
      <p:sp>
        <p:nvSpPr>
          <p:cNvPr id="26" name="Rounded Rectangle 20">
            <a:extLst>
              <a:ext uri="{FF2B5EF4-FFF2-40B4-BE49-F238E27FC236}">
                <a16:creationId xmlns:a16="http://schemas.microsoft.com/office/drawing/2014/main" id="{8EF130D6-B6CC-41F6-8CDD-344EE5BA519E}"/>
              </a:ext>
            </a:extLst>
          </p:cNvPr>
          <p:cNvSpPr/>
          <p:nvPr/>
        </p:nvSpPr>
        <p:spPr>
          <a:xfrm>
            <a:off x="3293853" y="3124200"/>
            <a:ext cx="958083" cy="249521"/>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sz="1200" b="1" dirty="0">
                <a:solidFill>
                  <a:schemeClr val="tx1"/>
                </a:solidFill>
              </a:rPr>
              <a:t>SQL Requests</a:t>
            </a:r>
          </a:p>
        </p:txBody>
      </p:sp>
      <p:sp>
        <p:nvSpPr>
          <p:cNvPr id="27" name="Rounded Rectangle 20">
            <a:extLst>
              <a:ext uri="{FF2B5EF4-FFF2-40B4-BE49-F238E27FC236}">
                <a16:creationId xmlns:a16="http://schemas.microsoft.com/office/drawing/2014/main" id="{6E00077F-9FB9-40F1-9B05-C8772F93DE70}"/>
              </a:ext>
            </a:extLst>
          </p:cNvPr>
          <p:cNvSpPr/>
          <p:nvPr/>
        </p:nvSpPr>
        <p:spPr>
          <a:xfrm>
            <a:off x="4479431" y="3124200"/>
            <a:ext cx="958083" cy="249521"/>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sz="1200" b="1" dirty="0">
                <a:solidFill>
                  <a:schemeClr val="tx1"/>
                </a:solidFill>
              </a:rPr>
              <a:t>SQL Requests</a:t>
            </a:r>
          </a:p>
        </p:txBody>
      </p:sp>
    </p:spTree>
    <p:extLst>
      <p:ext uri="{BB962C8B-B14F-4D97-AF65-F5344CB8AC3E}">
        <p14:creationId xmlns:p14="http://schemas.microsoft.com/office/powerpoint/2010/main" val="3372428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Web and Database Servers</a:t>
            </a:r>
          </a:p>
        </p:txBody>
      </p:sp>
      <p:sp>
        <p:nvSpPr>
          <p:cNvPr id="4" name="Slide Number Placeholder 3"/>
          <p:cNvSpPr>
            <a:spLocks noGrp="1"/>
          </p:cNvSpPr>
          <p:nvPr>
            <p:ph type="sldNum" sz="quarter" idx="12"/>
          </p:nvPr>
        </p:nvSpPr>
        <p:spPr/>
        <p:txBody>
          <a:bodyPr/>
          <a:lstStyle/>
          <a:p>
            <a:fld id="{A8160BDD-7155-D744-B749-9730458604AD}" type="slidenum">
              <a:rPr lang="en-US" smtClean="0"/>
              <a:t>6</a:t>
            </a:fld>
            <a:endParaRPr lang="en-US" dirty="0"/>
          </a:p>
        </p:txBody>
      </p:sp>
      <p:pic>
        <p:nvPicPr>
          <p:cNvPr id="5" name="Picture 4"/>
          <p:cNvPicPr>
            <a:picLocks noChangeAspect="1"/>
          </p:cNvPicPr>
          <p:nvPr/>
        </p:nvPicPr>
        <p:blipFill>
          <a:blip r:embed="rId2"/>
          <a:stretch>
            <a:fillRect/>
          </a:stretch>
        </p:blipFill>
        <p:spPr>
          <a:xfrm>
            <a:off x="2288688" y="4477041"/>
            <a:ext cx="563630" cy="470866"/>
          </a:xfrm>
          <a:prstGeom prst="rect">
            <a:avLst/>
          </a:prstGeom>
        </p:spPr>
      </p:pic>
      <p:pic>
        <p:nvPicPr>
          <p:cNvPr id="6" name="Picture 5"/>
          <p:cNvPicPr>
            <a:picLocks noChangeAspect="1"/>
          </p:cNvPicPr>
          <p:nvPr/>
        </p:nvPicPr>
        <p:blipFill>
          <a:blip r:embed="rId3"/>
          <a:stretch>
            <a:fillRect/>
          </a:stretch>
        </p:blipFill>
        <p:spPr>
          <a:xfrm>
            <a:off x="3939016" y="4454849"/>
            <a:ext cx="397446" cy="582326"/>
          </a:xfrm>
          <a:prstGeom prst="rect">
            <a:avLst/>
          </a:prstGeom>
        </p:spPr>
      </p:pic>
      <p:pic>
        <p:nvPicPr>
          <p:cNvPr id="7" name="Picture 6"/>
          <p:cNvPicPr>
            <a:picLocks noChangeAspect="1"/>
          </p:cNvPicPr>
          <p:nvPr/>
        </p:nvPicPr>
        <p:blipFill>
          <a:blip r:embed="rId4"/>
          <a:stretch>
            <a:fillRect/>
          </a:stretch>
        </p:blipFill>
        <p:spPr>
          <a:xfrm>
            <a:off x="2815646" y="4417271"/>
            <a:ext cx="920514" cy="776548"/>
          </a:xfrm>
          <a:prstGeom prst="rect">
            <a:avLst/>
          </a:prstGeom>
        </p:spPr>
      </p:pic>
      <p:cxnSp>
        <p:nvCxnSpPr>
          <p:cNvPr id="8" name="Connector: Elbow 7"/>
          <p:cNvCxnSpPr>
            <a:stCxn id="6" idx="0"/>
            <a:endCxn id="5" idx="0"/>
          </p:cNvCxnSpPr>
          <p:nvPr/>
        </p:nvCxnSpPr>
        <p:spPr>
          <a:xfrm rot="16200000" flipH="1" flipV="1">
            <a:off x="3343025" y="3682327"/>
            <a:ext cx="22192" cy="1567236"/>
          </a:xfrm>
          <a:prstGeom prst="bentConnector3">
            <a:avLst>
              <a:gd name="adj1" fmla="val -103010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pic>
        <p:nvPicPr>
          <p:cNvPr id="32" name="Picture 31"/>
          <p:cNvPicPr>
            <a:picLocks noChangeAspect="1"/>
          </p:cNvPicPr>
          <p:nvPr/>
        </p:nvPicPr>
        <p:blipFill>
          <a:blip r:embed="rId5"/>
          <a:stretch>
            <a:fillRect/>
          </a:stretch>
        </p:blipFill>
        <p:spPr>
          <a:xfrm>
            <a:off x="3134164" y="3010432"/>
            <a:ext cx="545322" cy="784560"/>
          </a:xfrm>
          <a:prstGeom prst="rect">
            <a:avLst/>
          </a:prstGeom>
        </p:spPr>
      </p:pic>
      <p:grpSp>
        <p:nvGrpSpPr>
          <p:cNvPr id="34" name="Group 33"/>
          <p:cNvGrpSpPr/>
          <p:nvPr/>
        </p:nvGrpSpPr>
        <p:grpSpPr>
          <a:xfrm>
            <a:off x="3406825" y="3123834"/>
            <a:ext cx="1020611" cy="964441"/>
            <a:chOff x="879368" y="1444257"/>
            <a:chExt cx="1020611" cy="964441"/>
          </a:xfrm>
        </p:grpSpPr>
        <p:pic>
          <p:nvPicPr>
            <p:cNvPr id="35" name="Picture 4" descr="Image result for software png">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7964" y="1444257"/>
              <a:ext cx="736725" cy="964441"/>
            </a:xfrm>
            <a:prstGeom prst="rect">
              <a:avLst/>
            </a:prstGeom>
            <a:noFill/>
            <a:extLst>
              <a:ext uri="{909E8E84-426E-40DD-AFC4-6F175D3DCCD1}">
                <a14:hiddenFill xmlns:a14="http://schemas.microsoft.com/office/drawing/2010/main">
                  <a:solidFill>
                    <a:srgbClr val="FFFFFF"/>
                  </a:solidFill>
                </a14:hiddenFill>
              </a:ext>
            </a:extLst>
          </p:spPr>
        </p:pic>
        <p:sp>
          <p:nvSpPr>
            <p:cNvPr id="36" name="Text Box 23"/>
            <p:cNvSpPr txBox="1">
              <a:spLocks noChangeArrowheads="1"/>
            </p:cNvSpPr>
            <p:nvPr/>
          </p:nvSpPr>
          <p:spPr bwMode="auto">
            <a:xfrm>
              <a:off x="879368" y="1690179"/>
              <a:ext cx="1020611" cy="461665"/>
            </a:xfrm>
            <a:prstGeom prst="rect">
              <a:avLst/>
            </a:prstGeom>
            <a:noFill/>
            <a:ln>
              <a:noFill/>
            </a:ln>
            <a:effectLst/>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r>
                <a:rPr lang="en-US" sz="800" dirty="0">
                  <a:solidFill>
                    <a:schemeClr val="bg1"/>
                  </a:solidFill>
                </a:rPr>
                <a:t>Web</a:t>
              </a:r>
              <a:br>
                <a:rPr lang="en-US" sz="800" dirty="0">
                  <a:solidFill>
                    <a:schemeClr val="bg1"/>
                  </a:solidFill>
                </a:rPr>
              </a:br>
              <a:r>
                <a:rPr lang="en-US" sz="800" dirty="0">
                  <a:solidFill>
                    <a:schemeClr val="bg1"/>
                  </a:solidFill>
                </a:rPr>
                <a:t>Application</a:t>
              </a:r>
            </a:p>
            <a:p>
              <a:pPr algn="ctr"/>
              <a:r>
                <a:rPr lang="en-US" sz="800" dirty="0">
                  <a:solidFill>
                    <a:schemeClr val="bg1"/>
                  </a:solidFill>
                </a:rPr>
                <a:t>Server</a:t>
              </a:r>
            </a:p>
          </p:txBody>
        </p:sp>
      </p:grpSp>
      <p:cxnSp>
        <p:nvCxnSpPr>
          <p:cNvPr id="47" name="Straight Arrow Connector 46"/>
          <p:cNvCxnSpPr>
            <a:cxnSpLocks/>
            <a:stCxn id="32" idx="2"/>
          </p:cNvCxnSpPr>
          <p:nvPr/>
        </p:nvCxnSpPr>
        <p:spPr>
          <a:xfrm>
            <a:off x="3406825" y="3794992"/>
            <a:ext cx="0" cy="682049"/>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grpSp>
        <p:nvGrpSpPr>
          <p:cNvPr id="101" name="Group 100"/>
          <p:cNvGrpSpPr/>
          <p:nvPr/>
        </p:nvGrpSpPr>
        <p:grpSpPr>
          <a:xfrm>
            <a:off x="2580500" y="1022288"/>
            <a:ext cx="1837886" cy="1517278"/>
            <a:chOff x="4488020" y="1249047"/>
            <a:chExt cx="1837886" cy="1517278"/>
          </a:xfrm>
        </p:grpSpPr>
        <p:pic>
          <p:nvPicPr>
            <p:cNvPr id="62" name="Picture 61"/>
            <p:cNvPicPr>
              <a:picLocks noChangeAspect="1"/>
            </p:cNvPicPr>
            <p:nvPr/>
          </p:nvPicPr>
          <p:blipFill>
            <a:blip r:embed="rId5"/>
            <a:stretch>
              <a:fillRect/>
            </a:stretch>
          </p:blipFill>
          <p:spPr>
            <a:xfrm>
              <a:off x="5044205" y="1686863"/>
              <a:ext cx="545322" cy="784560"/>
            </a:xfrm>
            <a:prstGeom prst="rect">
              <a:avLst/>
            </a:prstGeom>
          </p:spPr>
        </p:pic>
        <p:pic>
          <p:nvPicPr>
            <p:cNvPr id="63" name="Picture 62"/>
            <p:cNvPicPr>
              <a:picLocks noChangeAspect="1"/>
            </p:cNvPicPr>
            <p:nvPr/>
          </p:nvPicPr>
          <p:blipFill>
            <a:blip r:embed="rId7"/>
            <a:stretch>
              <a:fillRect/>
            </a:stretch>
          </p:blipFill>
          <p:spPr>
            <a:xfrm>
              <a:off x="4488020" y="2182331"/>
              <a:ext cx="719231" cy="404568"/>
            </a:xfrm>
            <a:prstGeom prst="rect">
              <a:avLst/>
            </a:prstGeom>
          </p:spPr>
        </p:pic>
        <p:grpSp>
          <p:nvGrpSpPr>
            <p:cNvPr id="64" name="Group 63"/>
            <p:cNvGrpSpPr/>
            <p:nvPr/>
          </p:nvGrpSpPr>
          <p:grpSpPr>
            <a:xfrm>
              <a:off x="5305295" y="1801884"/>
              <a:ext cx="1020611" cy="964441"/>
              <a:chOff x="879368" y="1444257"/>
              <a:chExt cx="1020611" cy="964441"/>
            </a:xfrm>
          </p:grpSpPr>
          <p:pic>
            <p:nvPicPr>
              <p:cNvPr id="65" name="Picture 4" descr="Image result for software png">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7964" y="1444257"/>
                <a:ext cx="736725" cy="964441"/>
              </a:xfrm>
              <a:prstGeom prst="rect">
                <a:avLst/>
              </a:prstGeom>
              <a:noFill/>
              <a:extLst>
                <a:ext uri="{909E8E84-426E-40DD-AFC4-6F175D3DCCD1}">
                  <a14:hiddenFill xmlns:a14="http://schemas.microsoft.com/office/drawing/2010/main">
                    <a:solidFill>
                      <a:srgbClr val="FFFFFF"/>
                    </a:solidFill>
                  </a14:hiddenFill>
                </a:ext>
              </a:extLst>
            </p:spPr>
          </p:pic>
          <p:sp>
            <p:nvSpPr>
              <p:cNvPr id="66" name="Text Box 23"/>
              <p:cNvSpPr txBox="1">
                <a:spLocks noChangeArrowheads="1"/>
              </p:cNvSpPr>
              <p:nvPr/>
            </p:nvSpPr>
            <p:spPr bwMode="auto">
              <a:xfrm>
                <a:off x="879368" y="1690179"/>
                <a:ext cx="1020611" cy="461665"/>
              </a:xfrm>
              <a:prstGeom prst="rect">
                <a:avLst/>
              </a:prstGeom>
              <a:noFill/>
              <a:ln>
                <a:noFill/>
              </a:ln>
              <a:effectLst/>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r>
                  <a:rPr lang="en-US" sz="800" dirty="0">
                    <a:solidFill>
                      <a:schemeClr val="bg1"/>
                    </a:solidFill>
                  </a:rPr>
                  <a:t>Database</a:t>
                </a:r>
              </a:p>
              <a:p>
                <a:pPr algn="ctr"/>
                <a:r>
                  <a:rPr lang="en-US" sz="800" dirty="0">
                    <a:solidFill>
                      <a:schemeClr val="bg1"/>
                    </a:solidFill>
                  </a:rPr>
                  <a:t>Server</a:t>
                </a:r>
              </a:p>
              <a:p>
                <a:pPr algn="ctr"/>
                <a:r>
                  <a:rPr lang="en-US" sz="800" dirty="0">
                    <a:solidFill>
                      <a:schemeClr val="bg1"/>
                    </a:solidFill>
                  </a:rPr>
                  <a:t>Software</a:t>
                </a:r>
              </a:p>
            </p:txBody>
          </p:sp>
        </p:grpSp>
        <p:sp>
          <p:nvSpPr>
            <p:cNvPr id="69" name="Rectangle 68"/>
            <p:cNvSpPr/>
            <p:nvPr/>
          </p:nvSpPr>
          <p:spPr>
            <a:xfrm>
              <a:off x="4973101" y="1249047"/>
              <a:ext cx="740908" cy="461665"/>
            </a:xfrm>
            <a:prstGeom prst="rect">
              <a:avLst/>
            </a:prstGeom>
          </p:spPr>
          <p:txBody>
            <a:bodyPr wrap="none">
              <a:spAutoFit/>
            </a:bodyPr>
            <a:lstStyle/>
            <a:p>
              <a:pPr algn="ctr">
                <a:defRPr/>
              </a:pPr>
              <a:r>
                <a:rPr lang="en-US" sz="1200" b="1" dirty="0"/>
                <a:t>Dynamic</a:t>
              </a:r>
            </a:p>
            <a:p>
              <a:pPr algn="ctr">
                <a:defRPr/>
              </a:pPr>
              <a:r>
                <a:rPr lang="en-US" sz="1200" b="1" dirty="0"/>
                <a:t>Content</a:t>
              </a:r>
            </a:p>
          </p:txBody>
        </p:sp>
      </p:grpSp>
      <p:pic>
        <p:nvPicPr>
          <p:cNvPr id="110" name="Picture 109"/>
          <p:cNvPicPr>
            <a:picLocks noChangeAspect="1"/>
          </p:cNvPicPr>
          <p:nvPr/>
        </p:nvPicPr>
        <p:blipFill>
          <a:blip r:embed="rId8"/>
          <a:stretch>
            <a:fillRect/>
          </a:stretch>
        </p:blipFill>
        <p:spPr>
          <a:xfrm>
            <a:off x="1826422" y="3055336"/>
            <a:ext cx="828564" cy="669546"/>
          </a:xfrm>
          <a:prstGeom prst="rect">
            <a:avLst/>
          </a:prstGeom>
        </p:spPr>
      </p:pic>
      <p:cxnSp>
        <p:nvCxnSpPr>
          <p:cNvPr id="111" name="Straight Arrow Connector 110"/>
          <p:cNvCxnSpPr/>
          <p:nvPr/>
        </p:nvCxnSpPr>
        <p:spPr>
          <a:xfrm>
            <a:off x="2570502" y="3426433"/>
            <a:ext cx="547941" cy="0"/>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20" name="Straight Arrow Connector 119"/>
          <p:cNvCxnSpPr/>
          <p:nvPr/>
        </p:nvCxnSpPr>
        <p:spPr>
          <a:xfrm>
            <a:off x="3406825" y="2282712"/>
            <a:ext cx="0" cy="689672"/>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24" name="Rectangle 123"/>
          <p:cNvSpPr/>
          <p:nvPr/>
        </p:nvSpPr>
        <p:spPr>
          <a:xfrm>
            <a:off x="1344422" y="3121516"/>
            <a:ext cx="688009" cy="461665"/>
          </a:xfrm>
          <a:prstGeom prst="rect">
            <a:avLst/>
          </a:prstGeom>
        </p:spPr>
        <p:txBody>
          <a:bodyPr wrap="none">
            <a:spAutoFit/>
          </a:bodyPr>
          <a:lstStyle/>
          <a:p>
            <a:pPr algn="ctr">
              <a:defRPr/>
            </a:pPr>
            <a:r>
              <a:rPr lang="en-US" sz="1200" b="1" dirty="0"/>
              <a:t>Static</a:t>
            </a:r>
          </a:p>
          <a:p>
            <a:pPr algn="ctr">
              <a:defRPr/>
            </a:pPr>
            <a:r>
              <a:rPr lang="en-US" sz="1200" b="1" dirty="0"/>
              <a:t>Content</a:t>
            </a:r>
          </a:p>
        </p:txBody>
      </p:sp>
      <p:sp>
        <p:nvSpPr>
          <p:cNvPr id="26" name="Rounded Rectangle 20">
            <a:extLst>
              <a:ext uri="{FF2B5EF4-FFF2-40B4-BE49-F238E27FC236}">
                <a16:creationId xmlns:a16="http://schemas.microsoft.com/office/drawing/2014/main" id="{FC10AACB-1B41-47AC-BABC-649D91BAFBF1}"/>
              </a:ext>
            </a:extLst>
          </p:cNvPr>
          <p:cNvSpPr/>
          <p:nvPr/>
        </p:nvSpPr>
        <p:spPr>
          <a:xfrm>
            <a:off x="2886832" y="2559709"/>
            <a:ext cx="1041065" cy="216099"/>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dirty="0">
                <a:solidFill>
                  <a:schemeClr val="tx1"/>
                </a:solidFill>
              </a:rPr>
              <a:t>SQL Request</a:t>
            </a:r>
          </a:p>
        </p:txBody>
      </p:sp>
      <p:sp>
        <p:nvSpPr>
          <p:cNvPr id="29" name="Rounded Rectangle 17">
            <a:extLst>
              <a:ext uri="{FF2B5EF4-FFF2-40B4-BE49-F238E27FC236}">
                <a16:creationId xmlns:a16="http://schemas.microsoft.com/office/drawing/2014/main" id="{9A5B05F2-10C0-45F2-8E7D-932CA7436C9F}"/>
              </a:ext>
            </a:extLst>
          </p:cNvPr>
          <p:cNvSpPr/>
          <p:nvPr/>
        </p:nvSpPr>
        <p:spPr>
          <a:xfrm>
            <a:off x="4956767" y="1367302"/>
            <a:ext cx="2358433" cy="992838"/>
          </a:xfrm>
          <a:prstGeom prst="roundRect">
            <a:avLst>
              <a:gd name="adj" fmla="val 9951"/>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b="1" dirty="0">
                <a:solidFill>
                  <a:schemeClr val="bg1"/>
                </a:solidFill>
              </a:rPr>
              <a:t>Server running a database application</a:t>
            </a:r>
          </a:p>
        </p:txBody>
      </p:sp>
      <p:sp>
        <p:nvSpPr>
          <p:cNvPr id="30" name="Rounded Rectangle 17">
            <a:extLst>
              <a:ext uri="{FF2B5EF4-FFF2-40B4-BE49-F238E27FC236}">
                <a16:creationId xmlns:a16="http://schemas.microsoft.com/office/drawing/2014/main" id="{472A4514-3F62-42F6-B1B6-334134A169B0}"/>
              </a:ext>
            </a:extLst>
          </p:cNvPr>
          <p:cNvSpPr/>
          <p:nvPr/>
        </p:nvSpPr>
        <p:spPr>
          <a:xfrm>
            <a:off x="4956767" y="3055336"/>
            <a:ext cx="2358433" cy="798878"/>
          </a:xfrm>
          <a:prstGeom prst="roundRect">
            <a:avLst>
              <a:gd name="adj" fmla="val 11898"/>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b="1" dirty="0">
                <a:solidFill>
                  <a:schemeClr val="bg1"/>
                </a:solidFill>
              </a:rPr>
              <a:t>Server </a:t>
            </a:r>
            <a:br>
              <a:rPr lang="en-US" sz="1200" b="1" dirty="0">
                <a:solidFill>
                  <a:schemeClr val="bg1"/>
                </a:solidFill>
              </a:rPr>
            </a:br>
            <a:r>
              <a:rPr lang="en-US" sz="1200" b="1" dirty="0">
                <a:solidFill>
                  <a:schemeClr val="bg1"/>
                </a:solidFill>
              </a:rPr>
              <a:t>running a web application uses SQL to request data from the database server</a:t>
            </a:r>
          </a:p>
        </p:txBody>
      </p:sp>
      <p:sp>
        <p:nvSpPr>
          <p:cNvPr id="31" name="Rounded Rectangle 17">
            <a:extLst>
              <a:ext uri="{FF2B5EF4-FFF2-40B4-BE49-F238E27FC236}">
                <a16:creationId xmlns:a16="http://schemas.microsoft.com/office/drawing/2014/main" id="{59E81968-A49C-4A4D-B016-66992123718C}"/>
              </a:ext>
            </a:extLst>
          </p:cNvPr>
          <p:cNvSpPr/>
          <p:nvPr/>
        </p:nvSpPr>
        <p:spPr>
          <a:xfrm>
            <a:off x="4956767" y="4179599"/>
            <a:ext cx="2358433" cy="922147"/>
          </a:xfrm>
          <a:prstGeom prst="roundRect">
            <a:avLst>
              <a:gd name="adj" fmla="val 10469"/>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b="1" dirty="0">
                <a:solidFill>
                  <a:schemeClr val="bg1"/>
                </a:solidFill>
              </a:rPr>
              <a:t>Client computers and devices</a:t>
            </a:r>
          </a:p>
          <a:p>
            <a:pPr algn="ctr"/>
            <a:r>
              <a:rPr lang="en-US" sz="1200" b="1" dirty="0">
                <a:solidFill>
                  <a:schemeClr val="bg1"/>
                </a:solidFill>
              </a:rPr>
              <a:t>running web browsers</a:t>
            </a:r>
          </a:p>
          <a:p>
            <a:pPr algn="ctr"/>
            <a:r>
              <a:rPr lang="en-US" sz="1200" b="1" dirty="0">
                <a:solidFill>
                  <a:schemeClr val="bg1"/>
                </a:solidFill>
              </a:rPr>
              <a:t>send input to the web server</a:t>
            </a:r>
          </a:p>
        </p:txBody>
      </p:sp>
      <p:pic>
        <p:nvPicPr>
          <p:cNvPr id="33" name="Picture 32">
            <a:extLst>
              <a:ext uri="{FF2B5EF4-FFF2-40B4-BE49-F238E27FC236}">
                <a16:creationId xmlns:a16="http://schemas.microsoft.com/office/drawing/2014/main" id="{6FA601EB-578D-40A1-9515-C1B8AA1A8BE1}"/>
              </a:ext>
            </a:extLst>
          </p:cNvPr>
          <p:cNvPicPr>
            <a:picLocks noChangeAspect="1"/>
          </p:cNvPicPr>
          <p:nvPr/>
        </p:nvPicPr>
        <p:blipFill rotWithShape="1">
          <a:blip r:embed="rId9">
            <a:extLst>
              <a:ext uri="{28A0092B-C50C-407E-A947-70E740481C1C}">
                <a14:useLocalDpi xmlns:a14="http://schemas.microsoft.com/office/drawing/2010/main"/>
              </a:ext>
            </a:extLst>
          </a:blip>
          <a:srcRect t="-1" b="4500"/>
          <a:stretch/>
        </p:blipFill>
        <p:spPr>
          <a:xfrm>
            <a:off x="2031522" y="5216012"/>
            <a:ext cx="885884" cy="802318"/>
          </a:xfrm>
          <a:prstGeom prst="rect">
            <a:avLst/>
          </a:prstGeom>
          <a:effectLst>
            <a:outerShdw blurRad="292100" dist="76200" dir="11760000" algn="tr" rotWithShape="0">
              <a:prstClr val="black">
                <a:alpha val="40000"/>
              </a:prstClr>
            </a:outerShdw>
          </a:effectLst>
        </p:spPr>
      </p:pic>
      <p:pic>
        <p:nvPicPr>
          <p:cNvPr id="37" name="Picture 36">
            <a:extLst>
              <a:ext uri="{FF2B5EF4-FFF2-40B4-BE49-F238E27FC236}">
                <a16:creationId xmlns:a16="http://schemas.microsoft.com/office/drawing/2014/main" id="{876F2484-1368-4E3F-823F-EA14888691C0}"/>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b="5073"/>
          <a:stretch/>
        </p:blipFill>
        <p:spPr>
          <a:xfrm>
            <a:off x="3734478" y="5232845"/>
            <a:ext cx="908049" cy="801392"/>
          </a:xfrm>
          <a:prstGeom prst="rect">
            <a:avLst/>
          </a:prstGeom>
          <a:effectLst>
            <a:outerShdw blurRad="292100" dist="76200" dir="11760000" algn="tr" rotWithShape="0">
              <a:prstClr val="black">
                <a:alpha val="40000"/>
              </a:prstClr>
            </a:outerShdw>
          </a:effectLst>
        </p:spPr>
      </p:pic>
      <p:pic>
        <p:nvPicPr>
          <p:cNvPr id="38" name="Picture 37">
            <a:extLst>
              <a:ext uri="{FF2B5EF4-FFF2-40B4-BE49-F238E27FC236}">
                <a16:creationId xmlns:a16="http://schemas.microsoft.com/office/drawing/2014/main" id="{D68FE961-E63F-41F3-A0CA-23A394C93B37}"/>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b="4609"/>
          <a:stretch/>
        </p:blipFill>
        <p:spPr>
          <a:xfrm>
            <a:off x="2853954" y="5358831"/>
            <a:ext cx="916609" cy="851777"/>
          </a:xfrm>
          <a:prstGeom prst="rect">
            <a:avLst/>
          </a:prstGeom>
          <a:effectLst>
            <a:outerShdw blurRad="292100" dist="76200" dir="11760000" algn="tr" rotWithShape="0">
              <a:prstClr val="black">
                <a:alpha val="40000"/>
              </a:prstClr>
            </a:outerShdw>
          </a:effectLst>
        </p:spPr>
      </p:pic>
      <p:sp>
        <p:nvSpPr>
          <p:cNvPr id="39" name="Rounded Rectangle 17">
            <a:extLst>
              <a:ext uri="{FF2B5EF4-FFF2-40B4-BE49-F238E27FC236}">
                <a16:creationId xmlns:a16="http://schemas.microsoft.com/office/drawing/2014/main" id="{E4BF9295-26F8-487B-ACF8-DAB09F7C3EBB}"/>
              </a:ext>
            </a:extLst>
          </p:cNvPr>
          <p:cNvSpPr/>
          <p:nvPr/>
        </p:nvSpPr>
        <p:spPr>
          <a:xfrm>
            <a:off x="4956767" y="5277668"/>
            <a:ext cx="2358433" cy="740662"/>
          </a:xfrm>
          <a:prstGeom prst="roundRect">
            <a:avLst>
              <a:gd name="adj" fmla="val 14095"/>
            </a:avLst>
          </a:prstGeom>
          <a:solidFill>
            <a:srgbClr val="009DDC"/>
          </a:soli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200" b="1" dirty="0">
                <a:solidFill>
                  <a:schemeClr val="bg1"/>
                </a:solidFill>
              </a:rPr>
              <a:t>Web users</a:t>
            </a:r>
          </a:p>
        </p:txBody>
      </p:sp>
      <p:sp>
        <p:nvSpPr>
          <p:cNvPr id="18" name="Arrow: Left 17">
            <a:extLst>
              <a:ext uri="{FF2B5EF4-FFF2-40B4-BE49-F238E27FC236}">
                <a16:creationId xmlns:a16="http://schemas.microsoft.com/office/drawing/2014/main" id="{F0806D9F-3B44-47A7-8D75-0EE072CE3CF8}"/>
              </a:ext>
            </a:extLst>
          </p:cNvPr>
          <p:cNvSpPr/>
          <p:nvPr/>
        </p:nvSpPr>
        <p:spPr>
          <a:xfrm>
            <a:off x="3978942" y="2444644"/>
            <a:ext cx="3336258" cy="432016"/>
          </a:xfrm>
          <a:prstGeom prst="leftArrow">
            <a:avLst>
              <a:gd name="adj1" fmla="val 50000"/>
              <a:gd name="adj2" fmla="val 76753"/>
            </a:avLst>
          </a:prstGeom>
          <a:solidFill>
            <a:srgbClr val="FABB16"/>
          </a:solidFill>
          <a:ln w="28575" cap="flat" cmpd="sng" algn="ctr">
            <a:noFill/>
            <a:prstDash val="solid"/>
          </a:ln>
          <a:effectLst/>
        </p:spPr>
        <p:txBody>
          <a:bodyPr rIns="548640" rtlCol="0" anchor="ctr"/>
          <a:lstStyle/>
          <a:p>
            <a:pPr algn="r" defTabSz="914400"/>
            <a:r>
              <a:rPr lang="en-US" sz="1100" b="1" kern="0" dirty="0">
                <a:latin typeface="Arial"/>
              </a:rPr>
              <a:t>SQL spoken here</a:t>
            </a:r>
          </a:p>
        </p:txBody>
      </p:sp>
    </p:spTree>
    <p:extLst>
      <p:ext uri="{BB962C8B-B14F-4D97-AF65-F5344CB8AC3E}">
        <p14:creationId xmlns:p14="http://schemas.microsoft.com/office/powerpoint/2010/main" val="966335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p:cNvSpPr/>
          <p:nvPr/>
        </p:nvSpPr>
        <p:spPr>
          <a:xfrm>
            <a:off x="1648835" y="2209800"/>
            <a:ext cx="6098312" cy="2582081"/>
          </a:xfrm>
          <a:prstGeom prst="roundRect">
            <a:avLst>
              <a:gd name="adj" fmla="val 8425"/>
            </a:avLst>
          </a:prstGeom>
          <a:solidFill>
            <a:schemeClr val="bg1">
              <a:lumMod val="8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4" name="Arrow: U-Turn 13"/>
          <p:cNvSpPr/>
          <p:nvPr/>
        </p:nvSpPr>
        <p:spPr>
          <a:xfrm rot="5400000">
            <a:off x="3837375" y="525713"/>
            <a:ext cx="1401544" cy="6011306"/>
          </a:xfrm>
          <a:prstGeom prst="uturnArrow">
            <a:avLst>
              <a:gd name="adj1" fmla="val 19925"/>
              <a:gd name="adj2" fmla="val 25000"/>
              <a:gd name="adj3" fmla="val 34316"/>
              <a:gd name="adj4" fmla="val 43750"/>
              <a:gd name="adj5" fmla="val 93124"/>
            </a:avLst>
          </a:prstGeom>
          <a:solidFill>
            <a:schemeClr val="bg1"/>
          </a:solidFill>
          <a:ln w="28575" cap="flat" cmpd="sng" algn="ctr">
            <a:noFill/>
            <a:prstDash val="solid"/>
          </a:ln>
          <a:effectLst/>
        </p:spPr>
        <p:txBody>
          <a:bodyPr rtlCol="0" anchor="ctr"/>
          <a:lstStyle/>
          <a:p>
            <a:pPr algn="ctr" defTabSz="914400"/>
            <a:endParaRPr lang="en-US" sz="1100" b="1" kern="0" dirty="0">
              <a:solidFill>
                <a:srgbClr val="595959"/>
              </a:solidFill>
              <a:latin typeface="Arial"/>
            </a:endParaRPr>
          </a:p>
        </p:txBody>
      </p:sp>
      <p:sp>
        <p:nvSpPr>
          <p:cNvPr id="4" name="Slide Number Placeholder 3"/>
          <p:cNvSpPr>
            <a:spLocks noGrp="1"/>
          </p:cNvSpPr>
          <p:nvPr>
            <p:ph type="sldNum" sz="quarter" idx="12"/>
          </p:nvPr>
        </p:nvSpPr>
        <p:spPr/>
        <p:txBody>
          <a:bodyPr/>
          <a:lstStyle/>
          <a:p>
            <a:fld id="{A8160BDD-7155-D744-B749-9730458604AD}" type="slidenum">
              <a:rPr lang="en-US" smtClean="0"/>
              <a:t>7</a:t>
            </a:fld>
            <a:endParaRPr lang="en-US" dirty="0"/>
          </a:p>
        </p:txBody>
      </p:sp>
      <p:sp>
        <p:nvSpPr>
          <p:cNvPr id="2" name="Title 1"/>
          <p:cNvSpPr>
            <a:spLocks noGrp="1"/>
          </p:cNvSpPr>
          <p:nvPr>
            <p:ph type="title"/>
          </p:nvPr>
        </p:nvSpPr>
        <p:spPr/>
        <p:txBody>
          <a:bodyPr/>
          <a:lstStyle/>
          <a:p>
            <a:r>
              <a:rPr lang="en-US" dirty="0"/>
              <a:t>SQL</a:t>
            </a:r>
          </a:p>
        </p:txBody>
      </p:sp>
      <p:grpSp>
        <p:nvGrpSpPr>
          <p:cNvPr id="9" name="Group 8"/>
          <p:cNvGrpSpPr/>
          <p:nvPr/>
        </p:nvGrpSpPr>
        <p:grpSpPr>
          <a:xfrm>
            <a:off x="109083" y="2652303"/>
            <a:ext cx="1465532" cy="1567877"/>
            <a:chOff x="303710" y="2170712"/>
            <a:chExt cx="1307210" cy="1398499"/>
          </a:xfrm>
        </p:grpSpPr>
        <p:pic>
          <p:nvPicPr>
            <p:cNvPr id="84" name="Picture 4" descr="Image result for computer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303710" y="2170712"/>
              <a:ext cx="1307210" cy="1398499"/>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82"/>
            <p:cNvPicPr>
              <a:picLocks noChangeAspect="1"/>
            </p:cNvPicPr>
            <p:nvPr/>
          </p:nvPicPr>
          <p:blipFill>
            <a:blip r:embed="rId3"/>
            <a:stretch>
              <a:fillRect/>
            </a:stretch>
          </p:blipFill>
          <p:spPr>
            <a:xfrm>
              <a:off x="874913" y="2281540"/>
              <a:ext cx="538586" cy="533982"/>
            </a:xfrm>
            <a:prstGeom prst="rect">
              <a:avLst/>
            </a:prstGeom>
          </p:spPr>
        </p:pic>
      </p:grpSp>
      <p:sp>
        <p:nvSpPr>
          <p:cNvPr id="122" name="Rounded Rectangle 149"/>
          <p:cNvSpPr/>
          <p:nvPr/>
        </p:nvSpPr>
        <p:spPr>
          <a:xfrm>
            <a:off x="7801971" y="4310882"/>
            <a:ext cx="1242348" cy="244404"/>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a:defRPr/>
            </a:pPr>
            <a:r>
              <a:rPr lang="en-US" sz="1200" b="1" dirty="0"/>
              <a:t>Database Server</a:t>
            </a:r>
          </a:p>
        </p:txBody>
      </p:sp>
      <p:sp>
        <p:nvSpPr>
          <p:cNvPr id="159" name="Rounded Rectangle 149"/>
          <p:cNvSpPr/>
          <p:nvPr/>
        </p:nvSpPr>
        <p:spPr>
          <a:xfrm>
            <a:off x="117644" y="4317753"/>
            <a:ext cx="1313850" cy="244404"/>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a:defRPr/>
            </a:pPr>
            <a:r>
              <a:rPr lang="en-US" sz="1200" b="1" dirty="0"/>
              <a:t>Database Client</a:t>
            </a:r>
          </a:p>
        </p:txBody>
      </p:sp>
      <p:grpSp>
        <p:nvGrpSpPr>
          <p:cNvPr id="3" name="Group 2"/>
          <p:cNvGrpSpPr/>
          <p:nvPr/>
        </p:nvGrpSpPr>
        <p:grpSpPr>
          <a:xfrm>
            <a:off x="3380726" y="3502549"/>
            <a:ext cx="3288808" cy="1032642"/>
            <a:chOff x="2667000" y="4238640"/>
            <a:chExt cx="3288808" cy="1032642"/>
          </a:xfrm>
        </p:grpSpPr>
        <p:sp>
          <p:nvSpPr>
            <p:cNvPr id="173" name="Rectangle: Rounded Corners 172"/>
            <p:cNvSpPr/>
            <p:nvPr/>
          </p:nvSpPr>
          <p:spPr>
            <a:xfrm>
              <a:off x="2667000" y="4238640"/>
              <a:ext cx="3207768" cy="1032642"/>
            </a:xfrm>
            <a:prstGeom prst="roundRect">
              <a:avLst/>
            </a:prstGeom>
            <a:solidFill>
              <a:schemeClr val="bg1"/>
            </a:solidFill>
            <a:ln w="28575" cap="flat" cmpd="sng" algn="ctr">
              <a:noFill/>
              <a:prstDash val="solid"/>
            </a:ln>
            <a:effectLst/>
          </p:spPr>
          <p:txBody>
            <a:bodyPr rtlCol="0" anchor="ctr"/>
            <a:lstStyle/>
            <a:p>
              <a:pPr algn="ctr" defTabSz="914400"/>
              <a:endParaRPr lang="en-US" sz="1100" b="1" kern="0" dirty="0">
                <a:solidFill>
                  <a:srgbClr val="595959"/>
                </a:solidFill>
                <a:latin typeface="Arial"/>
              </a:endParaRPr>
            </a:p>
          </p:txBody>
        </p:sp>
        <p:sp>
          <p:nvSpPr>
            <p:cNvPr id="174" name="Rectangle 173"/>
            <p:cNvSpPr/>
            <p:nvPr/>
          </p:nvSpPr>
          <p:spPr>
            <a:xfrm>
              <a:off x="2748040" y="4614172"/>
              <a:ext cx="3207768" cy="577081"/>
            </a:xfrm>
            <a:prstGeom prst="rect">
              <a:avLst/>
            </a:prstGeom>
            <a:noFill/>
          </p:spPr>
          <p:txBody>
            <a:bodyPr wrap="square">
              <a:spAutoFit/>
            </a:bodyPr>
            <a:lstStyle/>
            <a:p>
              <a:r>
                <a:rPr lang="en-US" sz="1050" b="1" dirty="0">
                  <a:latin typeface="Courier New" panose="02070309020205020404" pitchFamily="49" charset="0"/>
                  <a:cs typeface="Courier New" panose="02070309020205020404" pitchFamily="49" charset="0"/>
                </a:rPr>
                <a:t>Bktitle                       slprice</a:t>
              </a:r>
            </a:p>
            <a:p>
              <a:r>
                <a:rPr lang="en-US" sz="1050" b="1" dirty="0">
                  <a:latin typeface="Courier New" panose="02070309020205020404" pitchFamily="49" charset="0"/>
                  <a:cs typeface="Courier New" panose="02070309020205020404" pitchFamily="49" charset="0"/>
                </a:rPr>
                <a:t>Woodworking for Beginners     39.99</a:t>
              </a:r>
            </a:p>
            <a:p>
              <a:r>
                <a:rPr lang="en-US" sz="1050" b="1" dirty="0">
                  <a:latin typeface="Courier New" panose="02070309020205020404" pitchFamily="49" charset="0"/>
                  <a:cs typeface="Courier New" panose="02070309020205020404" pitchFamily="49" charset="0"/>
                </a:rPr>
                <a:t>Complete Woodworking Guide    19.59</a:t>
              </a:r>
              <a:endParaRPr lang="en-US" sz="1200" b="1" dirty="0"/>
            </a:p>
          </p:txBody>
        </p:sp>
      </p:grpSp>
      <p:grpSp>
        <p:nvGrpSpPr>
          <p:cNvPr id="5" name="Group 4"/>
          <p:cNvGrpSpPr/>
          <p:nvPr/>
        </p:nvGrpSpPr>
        <p:grpSpPr>
          <a:xfrm>
            <a:off x="1929000" y="2370865"/>
            <a:ext cx="3325049" cy="1009554"/>
            <a:chOff x="2079567" y="1698135"/>
            <a:chExt cx="3325049" cy="759730"/>
          </a:xfrm>
        </p:grpSpPr>
        <p:sp>
          <p:nvSpPr>
            <p:cNvPr id="2074" name="Rectangle: Rounded Corners 2073"/>
            <p:cNvSpPr/>
            <p:nvPr/>
          </p:nvSpPr>
          <p:spPr>
            <a:xfrm>
              <a:off x="2079567" y="1698135"/>
              <a:ext cx="3207768" cy="759730"/>
            </a:xfrm>
            <a:prstGeom prst="roundRect">
              <a:avLst/>
            </a:prstGeom>
            <a:solidFill>
              <a:schemeClr val="bg1"/>
            </a:solidFill>
            <a:ln w="28575" cap="flat" cmpd="sng" algn="ctr">
              <a:noFill/>
              <a:prstDash val="solid"/>
            </a:ln>
            <a:effectLst/>
          </p:spPr>
          <p:txBody>
            <a:bodyPr rtlCol="0" anchor="ctr"/>
            <a:lstStyle/>
            <a:p>
              <a:pPr algn="ctr" defTabSz="914400"/>
              <a:endParaRPr lang="en-US" sz="1100" b="1" kern="0" dirty="0">
                <a:solidFill>
                  <a:srgbClr val="595959"/>
                </a:solidFill>
                <a:latin typeface="Arial"/>
              </a:endParaRPr>
            </a:p>
          </p:txBody>
        </p:sp>
        <p:sp>
          <p:nvSpPr>
            <p:cNvPr id="168" name="Rectangle 167"/>
            <p:cNvSpPr/>
            <p:nvPr/>
          </p:nvSpPr>
          <p:spPr>
            <a:xfrm>
              <a:off x="2196848" y="1922794"/>
              <a:ext cx="3207768" cy="434277"/>
            </a:xfrm>
            <a:prstGeom prst="rect">
              <a:avLst/>
            </a:prstGeom>
            <a:noFill/>
          </p:spPr>
          <p:txBody>
            <a:bodyPr wrap="square">
              <a:spAutoFit/>
            </a:bodyPr>
            <a:lstStyle/>
            <a:p>
              <a:r>
                <a:rPr lang="en-US" sz="1050" b="1" dirty="0">
                  <a:latin typeface="Courier New" panose="02070309020205020404" pitchFamily="49" charset="0"/>
                  <a:cs typeface="Courier New" panose="02070309020205020404" pitchFamily="49" charset="0"/>
                </a:rPr>
                <a:t>SELECT *</a:t>
              </a:r>
            </a:p>
            <a:p>
              <a:r>
                <a:rPr lang="en-US" sz="1050" b="1" dirty="0">
                  <a:latin typeface="Courier New" panose="02070309020205020404" pitchFamily="49" charset="0"/>
                  <a:cs typeface="Courier New" panose="02070309020205020404" pitchFamily="49" charset="0"/>
                </a:rPr>
                <a:t>FROM Titles</a:t>
              </a:r>
            </a:p>
            <a:p>
              <a:r>
                <a:rPr lang="en-US" sz="1050" b="1" dirty="0">
                  <a:latin typeface="Courier New" panose="02070309020205020404" pitchFamily="49" charset="0"/>
                  <a:cs typeface="Courier New" panose="02070309020205020404" pitchFamily="49" charset="0"/>
                </a:rPr>
                <a:t>WHERE bktitle LIKE 'woodworking'</a:t>
              </a:r>
              <a:endParaRPr lang="en-US" sz="1200" b="1" dirty="0"/>
            </a:p>
          </p:txBody>
        </p:sp>
      </p:grpSp>
      <p:sp>
        <p:nvSpPr>
          <p:cNvPr id="8" name="Rectangle: Rounded Corners 7"/>
          <p:cNvSpPr/>
          <p:nvPr/>
        </p:nvSpPr>
        <p:spPr>
          <a:xfrm>
            <a:off x="3461766" y="3568287"/>
            <a:ext cx="3054773" cy="247174"/>
          </a:xfrm>
          <a:prstGeom prst="roundRect">
            <a:avLst>
              <a:gd name="adj" fmla="val 44373"/>
            </a:avLst>
          </a:prstGeom>
          <a:noFill/>
        </p:spPr>
        <p:txBody>
          <a:bodyPr wrap="square" lIns="0" tIns="0" rIns="0" bIns="0">
            <a:spAutoFit/>
          </a:bodyPr>
          <a:lstStyle/>
          <a:p>
            <a:r>
              <a:rPr lang="en-US" sz="1200" b="1" dirty="0">
                <a:latin typeface="+mj-lt"/>
                <a:cs typeface="Courier New" panose="02070309020205020404" pitchFamily="49" charset="0"/>
              </a:rPr>
              <a:t>Server returns results to the client</a:t>
            </a:r>
          </a:p>
        </p:txBody>
      </p:sp>
      <p:sp>
        <p:nvSpPr>
          <p:cNvPr id="29" name="Rectangle: Rounded Corners 28"/>
          <p:cNvSpPr/>
          <p:nvPr/>
        </p:nvSpPr>
        <p:spPr>
          <a:xfrm>
            <a:off x="2010877" y="2435065"/>
            <a:ext cx="3054773" cy="247174"/>
          </a:xfrm>
          <a:prstGeom prst="roundRect">
            <a:avLst>
              <a:gd name="adj" fmla="val 44373"/>
            </a:avLst>
          </a:prstGeom>
          <a:noFill/>
        </p:spPr>
        <p:txBody>
          <a:bodyPr wrap="square" lIns="0" tIns="0" rIns="0" bIns="0">
            <a:spAutoFit/>
          </a:bodyPr>
          <a:lstStyle/>
          <a:p>
            <a:r>
              <a:rPr lang="en-US" sz="1200" b="1" dirty="0">
                <a:latin typeface="+mj-lt"/>
                <a:cs typeface="Courier New" panose="02070309020205020404" pitchFamily="49" charset="0"/>
              </a:rPr>
              <a:t>Client sends SQL statement to the server</a:t>
            </a:r>
          </a:p>
        </p:txBody>
      </p:sp>
      <p:grpSp>
        <p:nvGrpSpPr>
          <p:cNvPr id="16" name="Group 15"/>
          <p:cNvGrpSpPr/>
          <p:nvPr/>
        </p:nvGrpSpPr>
        <p:grpSpPr>
          <a:xfrm>
            <a:off x="7890260" y="2915661"/>
            <a:ext cx="1176919" cy="1216169"/>
            <a:chOff x="5202800" y="1228200"/>
            <a:chExt cx="954992" cy="986842"/>
          </a:xfrm>
        </p:grpSpPr>
        <p:pic>
          <p:nvPicPr>
            <p:cNvPr id="10" name="Picture 9"/>
            <p:cNvPicPr>
              <a:picLocks noChangeAspect="1"/>
            </p:cNvPicPr>
            <p:nvPr/>
          </p:nvPicPr>
          <p:blipFill>
            <a:blip r:embed="rId4"/>
            <a:stretch>
              <a:fillRect/>
            </a:stretch>
          </p:blipFill>
          <p:spPr>
            <a:xfrm>
              <a:off x="5202800" y="1228200"/>
              <a:ext cx="545322" cy="784560"/>
            </a:xfrm>
            <a:prstGeom prst="rect">
              <a:avLst/>
            </a:prstGeom>
          </p:spPr>
        </p:pic>
        <p:pic>
          <p:nvPicPr>
            <p:cNvPr id="11" name="Picture 10"/>
            <p:cNvPicPr>
              <a:picLocks noChangeAspect="1"/>
            </p:cNvPicPr>
            <p:nvPr/>
          </p:nvPicPr>
          <p:blipFill>
            <a:blip r:embed="rId5"/>
            <a:stretch>
              <a:fillRect/>
            </a:stretch>
          </p:blipFill>
          <p:spPr>
            <a:xfrm>
              <a:off x="5438561" y="1810474"/>
              <a:ext cx="719231" cy="404568"/>
            </a:xfrm>
            <a:prstGeom prst="rect">
              <a:avLst/>
            </a:prstGeom>
          </p:spPr>
        </p:pic>
      </p:grpSp>
    </p:spTree>
    <p:extLst>
      <p:ext uri="{BB962C8B-B14F-4D97-AF65-F5344CB8AC3E}">
        <p14:creationId xmlns:p14="http://schemas.microsoft.com/office/powerpoint/2010/main" val="18002739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SQL Command Groups</a:t>
            </a:r>
          </a:p>
        </p:txBody>
      </p:sp>
      <p:sp>
        <p:nvSpPr>
          <p:cNvPr id="4" name="Slide Number Placeholder 3"/>
          <p:cNvSpPr>
            <a:spLocks noGrp="1"/>
          </p:cNvSpPr>
          <p:nvPr>
            <p:ph type="sldNum" sz="quarter" idx="12"/>
          </p:nvPr>
        </p:nvSpPr>
        <p:spPr/>
        <p:txBody>
          <a:bodyPr/>
          <a:lstStyle/>
          <a:p>
            <a:fld id="{A8160BDD-7155-D744-B749-9730458604AD}" type="slidenum">
              <a:rPr lang="en-US" smtClean="0"/>
              <a:t>8</a:t>
            </a:fld>
            <a:endParaRPr lang="en-US" dirty="0"/>
          </a:p>
        </p:txBody>
      </p:sp>
      <p:graphicFrame>
        <p:nvGraphicFramePr>
          <p:cNvPr id="5" name="Group 23"/>
          <p:cNvGraphicFramePr>
            <a:graphicFrameLocks noGrp="1"/>
          </p:cNvGraphicFramePr>
          <p:nvPr>
            <p:extLst>
              <p:ext uri="{D42A27DB-BD31-4B8C-83A1-F6EECF244321}">
                <p14:modId xmlns:p14="http://schemas.microsoft.com/office/powerpoint/2010/main" val="1984098223"/>
              </p:ext>
            </p:extLst>
          </p:nvPr>
        </p:nvGraphicFramePr>
        <p:xfrm>
          <a:off x="228600" y="1143000"/>
          <a:ext cx="8725584" cy="4297742"/>
        </p:xfrm>
        <a:graphic>
          <a:graphicData uri="http://schemas.openxmlformats.org/drawingml/2006/table">
            <a:tbl>
              <a:tblPr/>
              <a:tblGrid>
                <a:gridCol w="2362200">
                  <a:extLst>
                    <a:ext uri="{9D8B030D-6E8A-4147-A177-3AD203B41FA5}">
                      <a16:colId xmlns:a16="http://schemas.microsoft.com/office/drawing/2014/main" val="20000"/>
                    </a:ext>
                  </a:extLst>
                </a:gridCol>
                <a:gridCol w="4953000">
                  <a:extLst>
                    <a:ext uri="{9D8B030D-6E8A-4147-A177-3AD203B41FA5}">
                      <a16:colId xmlns:a16="http://schemas.microsoft.com/office/drawing/2014/main" val="20001"/>
                    </a:ext>
                  </a:extLst>
                </a:gridCol>
                <a:gridCol w="1410384">
                  <a:extLst>
                    <a:ext uri="{9D8B030D-6E8A-4147-A177-3AD203B41FA5}">
                      <a16:colId xmlns:a16="http://schemas.microsoft.com/office/drawing/2014/main" val="1044584890"/>
                    </a:ext>
                  </a:extLst>
                </a:gridCol>
              </a:tblGrid>
              <a:tr h="3048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600" b="1" i="0" u="none" strike="noStrike" cap="none" normalizeH="0" baseline="0" dirty="0">
                          <a:ln>
                            <a:noFill/>
                          </a:ln>
                          <a:solidFill>
                            <a:schemeClr val="bg1"/>
                          </a:solidFill>
                          <a:effectLst/>
                          <a:latin typeface="Calibri"/>
                          <a:cs typeface="Calibri"/>
                        </a:rPr>
                        <a:t>Command Group</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Calibri"/>
                        </a:rPr>
                        <a:t>Description of This Command Group</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Calibri"/>
                        </a:rPr>
                        <a:t>Example Commands</a:t>
                      </a:r>
                      <a:endParaRPr kumimoji="0" lang="en-US" sz="1600" b="1" i="0" u="none" strike="noStrike" kern="1200" cap="none" spc="0" normalizeH="0" baseline="0" noProof="0" dirty="0">
                        <a:ln>
                          <a:noFill/>
                        </a:ln>
                        <a:solidFill>
                          <a:prstClr val="white"/>
                        </a:solidFill>
                        <a:effectLst/>
                        <a:uLnTx/>
                        <a:uFillTx/>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extLst>
                  <a:ext uri="{0D108BD9-81ED-4DB2-BD59-A6C34878D82A}">
                    <a16:rowId xmlns:a16="http://schemas.microsoft.com/office/drawing/2014/main" val="10000"/>
                  </a:ext>
                </a:extLst>
              </a:tr>
              <a:tr h="147828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alibri"/>
                          <a:ea typeface="+mn-ea"/>
                          <a:cs typeface="Calibri"/>
                        </a:rPr>
                        <a:t>Data Manipulation Language</a:t>
                      </a:r>
                      <a:br>
                        <a:rPr kumimoji="0" lang="en-US" sz="1400" b="1" i="0" u="none" strike="noStrike" kern="1200" cap="none" normalizeH="0" baseline="0" dirty="0">
                          <a:ln>
                            <a:noFill/>
                          </a:ln>
                          <a:solidFill>
                            <a:schemeClr val="tx1"/>
                          </a:solidFill>
                          <a:effectLst/>
                          <a:latin typeface="Calibri"/>
                          <a:ea typeface="+mn-ea"/>
                          <a:cs typeface="Calibri"/>
                        </a:rPr>
                      </a:br>
                      <a:r>
                        <a:rPr kumimoji="0" lang="en-US" sz="1400" b="1" i="0" u="none" strike="noStrike" kern="1200" cap="none" normalizeH="0" baseline="0" dirty="0">
                          <a:ln>
                            <a:noFill/>
                          </a:ln>
                          <a:solidFill>
                            <a:schemeClr val="tx1"/>
                          </a:solidFill>
                          <a:effectLst/>
                          <a:latin typeface="Calibri"/>
                          <a:ea typeface="+mn-ea"/>
                          <a:cs typeface="Calibri"/>
                        </a:rPr>
                        <a:t>(DML)</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176213" marR="0" lvl="0" indent="-17780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Calibri"/>
                          <a:cs typeface="Calibri"/>
                        </a:rPr>
                        <a:t>Views, changes, and manipulates data within a table</a:t>
                      </a:r>
                    </a:p>
                    <a:p>
                      <a:pPr marL="176213" marR="0" lvl="0" indent="-17780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Calibri"/>
                          <a:cs typeface="Calibri"/>
                        </a:rPr>
                        <a:t>Includes commands to select, update, and insert data in a table, and delete data from a table</a:t>
                      </a:r>
                    </a:p>
                    <a:p>
                      <a:pPr marL="176213" marR="0" lvl="0" indent="-17780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Char char="•"/>
                        <a:tabLst/>
                      </a:pPr>
                      <a:r>
                        <a:rPr kumimoji="0" lang="en-US" sz="1400" b="0" i="0" u="none" strike="noStrike" cap="none" normalizeH="0" baseline="0" dirty="0">
                          <a:ln>
                            <a:noFill/>
                          </a:ln>
                          <a:solidFill>
                            <a:schemeClr val="tx1"/>
                          </a:solidFill>
                          <a:effectLst/>
                          <a:latin typeface="Calibri"/>
                          <a:cs typeface="Calibri"/>
                        </a:rPr>
                        <a:t>Typically used by data analysts, report authors, and programmers writing client applications</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200" b="0" i="0" u="none" strike="noStrike" kern="1200" cap="none" normalizeH="0" baseline="0" dirty="0">
                          <a:ln>
                            <a:noFill/>
                          </a:ln>
                          <a:solidFill>
                            <a:schemeClr val="tx1"/>
                          </a:solidFill>
                          <a:effectLst/>
                          <a:latin typeface="Courier New" panose="02070309020205020404" pitchFamily="49" charset="0"/>
                          <a:ea typeface="+mn-ea"/>
                          <a:cs typeface="Courier New" panose="02070309020205020404" pitchFamily="49" charset="0"/>
                        </a:rPr>
                        <a:t>SELECT</a:t>
                      </a:r>
                    </a:p>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200" b="0" i="0" u="none" strike="noStrike" kern="1200" cap="none" normalizeH="0" baseline="0" dirty="0">
                          <a:ln>
                            <a:noFill/>
                          </a:ln>
                          <a:solidFill>
                            <a:schemeClr val="tx1"/>
                          </a:solidFill>
                          <a:effectLst/>
                          <a:latin typeface="Courier New" panose="02070309020205020404" pitchFamily="49" charset="0"/>
                          <a:ea typeface="+mn-ea"/>
                          <a:cs typeface="Courier New" panose="02070309020205020404" pitchFamily="49" charset="0"/>
                        </a:rPr>
                        <a:t>UPDATE</a:t>
                      </a:r>
                    </a:p>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200" b="0" i="0" u="none" strike="noStrike" kern="1200" cap="none" normalizeH="0" baseline="0" dirty="0">
                          <a:ln>
                            <a:noFill/>
                          </a:ln>
                          <a:solidFill>
                            <a:schemeClr val="tx1"/>
                          </a:solidFill>
                          <a:effectLst/>
                          <a:latin typeface="Courier New" panose="02070309020205020404" pitchFamily="49" charset="0"/>
                          <a:ea typeface="+mn-ea"/>
                          <a:cs typeface="Courier New" panose="02070309020205020404" pitchFamily="49" charset="0"/>
                        </a:rPr>
                        <a:t>INSERT</a:t>
                      </a:r>
                    </a:p>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200" b="0" i="0" u="none" strike="noStrike" kern="1200" cap="none" normalizeH="0" baseline="0" dirty="0">
                          <a:ln>
                            <a:noFill/>
                          </a:ln>
                          <a:solidFill>
                            <a:schemeClr val="tx1"/>
                          </a:solidFill>
                          <a:effectLst/>
                          <a:latin typeface="Courier New" panose="02070309020205020404" pitchFamily="49" charset="0"/>
                          <a:ea typeface="+mn-ea"/>
                          <a:cs typeface="Courier New" panose="02070309020205020404" pitchFamily="49" charset="0"/>
                        </a:rPr>
                        <a:t>DELETE</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1"/>
                  </a:ext>
                </a:extLst>
              </a:tr>
              <a:tr h="1072896">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alibri"/>
                          <a:ea typeface="+mn-ea"/>
                          <a:cs typeface="Calibri"/>
                        </a:rPr>
                        <a:t>Data Definition Language</a:t>
                      </a:r>
                      <a:br>
                        <a:rPr kumimoji="0" lang="en-US" sz="1400" b="1" i="0" u="none" strike="noStrike" kern="1200" cap="none" normalizeH="0" baseline="0" dirty="0">
                          <a:ln>
                            <a:noFill/>
                          </a:ln>
                          <a:solidFill>
                            <a:schemeClr val="tx1"/>
                          </a:solidFill>
                          <a:effectLst/>
                          <a:latin typeface="Calibri"/>
                          <a:ea typeface="+mn-ea"/>
                          <a:cs typeface="Calibri"/>
                        </a:rPr>
                      </a:br>
                      <a:r>
                        <a:rPr kumimoji="0" lang="en-US" sz="1400" b="1" i="0" u="none" strike="noStrike" kern="1200" cap="none" normalizeH="0" baseline="0" dirty="0">
                          <a:ln>
                            <a:noFill/>
                          </a:ln>
                          <a:solidFill>
                            <a:schemeClr val="tx1"/>
                          </a:solidFill>
                          <a:effectLst/>
                          <a:latin typeface="Calibri"/>
                          <a:ea typeface="+mn-ea"/>
                          <a:cs typeface="Calibri"/>
                        </a:rPr>
                        <a:t>(DDL)</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176213" marR="0" lvl="0" indent="-17780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Creates and defines the database and objects within it</a:t>
                      </a:r>
                    </a:p>
                    <a:p>
                      <a:pPr marL="176213" marR="0" lvl="0" indent="-17780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Includes commands to create and delete tables</a:t>
                      </a:r>
                    </a:p>
                    <a:p>
                      <a:pPr marL="176213" marR="0" lvl="0" indent="-17780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Typically used by database administrators and programmers</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200" b="0" i="0" u="none" strike="noStrike" kern="1200" cap="none" normalizeH="0" baseline="0" dirty="0">
                          <a:ln>
                            <a:noFill/>
                          </a:ln>
                          <a:solidFill>
                            <a:schemeClr val="tx1"/>
                          </a:solidFill>
                          <a:effectLst/>
                          <a:latin typeface="Courier New" panose="02070309020205020404" pitchFamily="49" charset="0"/>
                          <a:ea typeface="+mn-ea"/>
                          <a:cs typeface="Courier New" panose="02070309020205020404" pitchFamily="49" charset="0"/>
                        </a:rPr>
                        <a:t>CREATE TABLE</a:t>
                      </a:r>
                    </a:p>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200" b="0" i="0" u="none" strike="noStrike" kern="1200" cap="none" normalizeH="0" baseline="0" dirty="0">
                          <a:ln>
                            <a:noFill/>
                          </a:ln>
                          <a:solidFill>
                            <a:schemeClr val="tx1"/>
                          </a:solidFill>
                          <a:effectLst/>
                          <a:latin typeface="Courier New" panose="02070309020205020404" pitchFamily="49" charset="0"/>
                          <a:ea typeface="+mn-ea"/>
                          <a:cs typeface="Courier New" panose="02070309020205020404" pitchFamily="49" charset="0"/>
                        </a:rPr>
                        <a:t>DROP TABLE</a:t>
                      </a:r>
                    </a:p>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200" b="0" i="0" u="none" strike="noStrike" kern="1200" cap="none" normalizeH="0" baseline="0" dirty="0">
                          <a:ln>
                            <a:noFill/>
                          </a:ln>
                          <a:solidFill>
                            <a:schemeClr val="tx1"/>
                          </a:solidFill>
                          <a:effectLst/>
                          <a:latin typeface="Courier New" panose="02070309020205020404" pitchFamily="49" charset="0"/>
                          <a:ea typeface="+mn-ea"/>
                          <a:cs typeface="Courier New" panose="02070309020205020404" pitchFamily="49" charset="0"/>
                        </a:rPr>
                        <a:t>CREATE VIEW</a:t>
                      </a:r>
                    </a:p>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200" b="0" i="0" u="none" strike="noStrike" kern="1200" cap="none" normalizeH="0" baseline="0" dirty="0">
                          <a:ln>
                            <a:noFill/>
                          </a:ln>
                          <a:solidFill>
                            <a:schemeClr val="tx1"/>
                          </a:solidFill>
                          <a:effectLst/>
                          <a:latin typeface="Courier New" panose="02070309020205020404" pitchFamily="49" charset="0"/>
                          <a:ea typeface="+mn-ea"/>
                          <a:cs typeface="Courier New" panose="02070309020205020404" pitchFamily="49" charset="0"/>
                        </a:rPr>
                        <a:t>DROP VIEW</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1167446">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Calibri"/>
                          <a:ea typeface="+mn-ea"/>
                          <a:cs typeface="Calibri"/>
                        </a:rPr>
                        <a:t>Data Control Language</a:t>
                      </a:r>
                      <a:br>
                        <a:rPr kumimoji="0" lang="en-US" sz="1400" b="1" i="0" u="none" strike="noStrike" kern="1200" cap="none" normalizeH="0" baseline="0" dirty="0">
                          <a:ln>
                            <a:noFill/>
                          </a:ln>
                          <a:solidFill>
                            <a:schemeClr val="tx1"/>
                          </a:solidFill>
                          <a:effectLst/>
                          <a:latin typeface="Calibri"/>
                          <a:ea typeface="+mn-ea"/>
                          <a:cs typeface="Calibri"/>
                        </a:rPr>
                      </a:br>
                      <a:r>
                        <a:rPr kumimoji="0" lang="en-US" sz="1400" b="1" i="0" u="none" strike="noStrike" kern="1200" cap="none" normalizeH="0" baseline="0" dirty="0">
                          <a:ln>
                            <a:noFill/>
                          </a:ln>
                          <a:solidFill>
                            <a:schemeClr val="tx1"/>
                          </a:solidFill>
                          <a:effectLst/>
                          <a:latin typeface="Calibri"/>
                          <a:ea typeface="+mn-ea"/>
                          <a:cs typeface="Calibri"/>
                        </a:rPr>
                        <a:t>(DCL)</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176213" marR="0" lvl="0" indent="-17780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Controls access to the data in a database</a:t>
                      </a:r>
                    </a:p>
                    <a:p>
                      <a:pPr marL="176213" marR="0" lvl="0" indent="-17780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Includes commands to grant and revoke database privileges</a:t>
                      </a:r>
                    </a:p>
                    <a:p>
                      <a:pPr marL="176213" marR="0" lvl="0" indent="-17780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Char char="•"/>
                        <a:tabLst/>
                      </a:pPr>
                      <a:r>
                        <a:rPr kumimoji="0" lang="en-US" sz="1400" b="0" i="0" u="none" strike="noStrike" kern="1200" cap="none" normalizeH="0" baseline="0" dirty="0">
                          <a:ln>
                            <a:noFill/>
                          </a:ln>
                          <a:solidFill>
                            <a:schemeClr val="tx1"/>
                          </a:solidFill>
                          <a:effectLst/>
                          <a:latin typeface="Calibri"/>
                          <a:ea typeface="+mn-ea"/>
                          <a:cs typeface="Calibri"/>
                        </a:rPr>
                        <a:t>Typically used by database administrators and programmers</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200" b="0" i="0" u="none" strike="noStrike" kern="1200" cap="none" normalizeH="0" baseline="0" dirty="0">
                          <a:ln>
                            <a:noFill/>
                          </a:ln>
                          <a:solidFill>
                            <a:schemeClr val="tx1"/>
                          </a:solidFill>
                          <a:effectLst/>
                          <a:latin typeface="Courier New" panose="02070309020205020404" pitchFamily="49" charset="0"/>
                          <a:ea typeface="+mn-ea"/>
                          <a:cs typeface="Courier New" panose="02070309020205020404" pitchFamily="49" charset="0"/>
                        </a:rPr>
                        <a:t>REVOKE</a:t>
                      </a:r>
                    </a:p>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200" b="0" i="0" u="none" strike="noStrike" kern="1200" cap="none" normalizeH="0" baseline="0" dirty="0">
                          <a:ln>
                            <a:noFill/>
                          </a:ln>
                          <a:solidFill>
                            <a:schemeClr val="tx1"/>
                          </a:solidFill>
                          <a:effectLst/>
                          <a:latin typeface="Courier New" panose="02070309020205020404" pitchFamily="49" charset="0"/>
                          <a:ea typeface="+mn-ea"/>
                          <a:cs typeface="Courier New" panose="02070309020205020404" pitchFamily="49" charset="0"/>
                        </a:rPr>
                        <a:t>GRANT</a:t>
                      </a:r>
                    </a:p>
                  </a:txBody>
                  <a:tcP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482785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Rounded Corners 18"/>
          <p:cNvSpPr/>
          <p:nvPr/>
        </p:nvSpPr>
        <p:spPr>
          <a:xfrm>
            <a:off x="3198870" y="1600200"/>
            <a:ext cx="1978702" cy="4281962"/>
          </a:xfrm>
          <a:prstGeom prst="roundRect">
            <a:avLst>
              <a:gd name="adj" fmla="val 4247"/>
            </a:avLst>
          </a:prstGeom>
          <a:solidFill>
            <a:schemeClr val="bg1">
              <a:lumMod val="65000"/>
              <a:alpha val="33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37" name="Arrow: U-Turn 136"/>
          <p:cNvSpPr/>
          <p:nvPr/>
        </p:nvSpPr>
        <p:spPr>
          <a:xfrm rot="5400000">
            <a:off x="5599545" y="579957"/>
            <a:ext cx="694948" cy="4422191"/>
          </a:xfrm>
          <a:prstGeom prst="uturnArrow">
            <a:avLst>
              <a:gd name="adj1" fmla="val 30467"/>
              <a:gd name="adj2" fmla="val 25000"/>
              <a:gd name="adj3" fmla="val 72678"/>
              <a:gd name="adj4" fmla="val 43750"/>
              <a:gd name="adj5" fmla="val 69857"/>
            </a:avLst>
          </a:prstGeom>
          <a:solidFill>
            <a:schemeClr val="tx1">
              <a:lumMod val="65000"/>
              <a:lumOff val="3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67" name="Rectangle: Rounded Corners 66"/>
          <p:cNvSpPr/>
          <p:nvPr/>
        </p:nvSpPr>
        <p:spPr>
          <a:xfrm>
            <a:off x="272356" y="2086654"/>
            <a:ext cx="1219200" cy="1112640"/>
          </a:xfrm>
          <a:prstGeom prst="roundRect">
            <a:avLst>
              <a:gd name="adj" fmla="val 8448"/>
            </a:avLst>
          </a:prstGeom>
          <a:solidFill>
            <a:schemeClr val="tx1">
              <a:lumMod val="65000"/>
              <a:lumOff val="3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2" name="Title 1"/>
          <p:cNvSpPr>
            <a:spLocks noGrp="1"/>
          </p:cNvSpPr>
          <p:nvPr>
            <p:ph type="title"/>
          </p:nvPr>
        </p:nvSpPr>
        <p:spPr/>
        <p:txBody>
          <a:bodyPr/>
          <a:lstStyle/>
          <a:p>
            <a:r>
              <a:rPr lang="en-US" dirty="0"/>
              <a:t>Direct Interaction</a:t>
            </a:r>
          </a:p>
        </p:txBody>
      </p:sp>
      <p:sp>
        <p:nvSpPr>
          <p:cNvPr id="4" name="Slide Number Placeholder 3"/>
          <p:cNvSpPr>
            <a:spLocks noGrp="1"/>
          </p:cNvSpPr>
          <p:nvPr>
            <p:ph type="sldNum" sz="quarter" idx="12"/>
          </p:nvPr>
        </p:nvSpPr>
        <p:spPr/>
        <p:txBody>
          <a:bodyPr/>
          <a:lstStyle/>
          <a:p>
            <a:fld id="{A8160BDD-7155-D744-B749-9730458604AD}" type="slidenum">
              <a:rPr lang="en-US" smtClean="0"/>
              <a:t>9</a:t>
            </a:fld>
            <a:endParaRPr lang="en-US" dirty="0"/>
          </a:p>
        </p:txBody>
      </p:sp>
      <p:grpSp>
        <p:nvGrpSpPr>
          <p:cNvPr id="16" name="Group 15"/>
          <p:cNvGrpSpPr/>
          <p:nvPr/>
        </p:nvGrpSpPr>
        <p:grpSpPr>
          <a:xfrm>
            <a:off x="7638619" y="2687491"/>
            <a:ext cx="1241880" cy="1235557"/>
            <a:chOff x="4756230" y="1228200"/>
            <a:chExt cx="991892" cy="986842"/>
          </a:xfrm>
        </p:grpSpPr>
        <p:pic>
          <p:nvPicPr>
            <p:cNvPr id="10" name="Picture 9"/>
            <p:cNvPicPr>
              <a:picLocks noChangeAspect="1"/>
            </p:cNvPicPr>
            <p:nvPr/>
          </p:nvPicPr>
          <p:blipFill>
            <a:blip r:embed="rId2"/>
            <a:stretch>
              <a:fillRect/>
            </a:stretch>
          </p:blipFill>
          <p:spPr>
            <a:xfrm>
              <a:off x="5202800" y="1228200"/>
              <a:ext cx="545322" cy="784560"/>
            </a:xfrm>
            <a:prstGeom prst="rect">
              <a:avLst/>
            </a:prstGeom>
          </p:spPr>
        </p:pic>
        <p:pic>
          <p:nvPicPr>
            <p:cNvPr id="11" name="Picture 10"/>
            <p:cNvPicPr>
              <a:picLocks noChangeAspect="1"/>
            </p:cNvPicPr>
            <p:nvPr/>
          </p:nvPicPr>
          <p:blipFill>
            <a:blip r:embed="rId3"/>
            <a:stretch>
              <a:fillRect/>
            </a:stretch>
          </p:blipFill>
          <p:spPr>
            <a:xfrm>
              <a:off x="4756230" y="1810474"/>
              <a:ext cx="719231" cy="404568"/>
            </a:xfrm>
            <a:prstGeom prst="rect">
              <a:avLst/>
            </a:prstGeom>
          </p:spPr>
        </p:pic>
      </p:grpSp>
      <p:sp>
        <p:nvSpPr>
          <p:cNvPr id="93" name="TextBox 92"/>
          <p:cNvSpPr txBox="1"/>
          <p:nvPr/>
        </p:nvSpPr>
        <p:spPr>
          <a:xfrm>
            <a:off x="1500250" y="2460630"/>
            <a:ext cx="1816921" cy="1169551"/>
          </a:xfrm>
          <a:prstGeom prst="rect">
            <a:avLst/>
          </a:prstGeom>
          <a:noFill/>
        </p:spPr>
        <p:txBody>
          <a:bodyPr wrap="square" rtlCol="0">
            <a:spAutoFit/>
          </a:bodyPr>
          <a:lstStyle/>
          <a:p>
            <a:pPr marL="109538" indent="-109538">
              <a:buFont typeface="Arial" panose="020B0604020202020204" pitchFamily="34" charset="0"/>
              <a:buChar char="•"/>
            </a:pPr>
            <a:r>
              <a:rPr lang="en-US" sz="1400" dirty="0"/>
              <a:t>View and manipulate data by directly typing SQL</a:t>
            </a:r>
          </a:p>
          <a:p>
            <a:pPr marL="109538" indent="-109538">
              <a:buFont typeface="Arial" panose="020B0604020202020204" pitchFamily="34" charset="0"/>
              <a:buChar char="•"/>
            </a:pPr>
            <a:r>
              <a:rPr lang="en-US" sz="1400" dirty="0"/>
              <a:t>Mainly use the SELECT command</a:t>
            </a:r>
          </a:p>
        </p:txBody>
      </p:sp>
      <p:sp>
        <p:nvSpPr>
          <p:cNvPr id="122" name="Rounded Rectangle 149"/>
          <p:cNvSpPr/>
          <p:nvPr/>
        </p:nvSpPr>
        <p:spPr>
          <a:xfrm>
            <a:off x="7622374" y="4184638"/>
            <a:ext cx="1313850" cy="244404"/>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a:defRPr/>
            </a:pPr>
            <a:r>
              <a:rPr lang="en-US" sz="1200" b="1" dirty="0"/>
              <a:t>Database Server</a:t>
            </a:r>
          </a:p>
        </p:txBody>
      </p:sp>
      <p:sp>
        <p:nvSpPr>
          <p:cNvPr id="136" name="Arrow: Right 135"/>
          <p:cNvSpPr/>
          <p:nvPr/>
        </p:nvSpPr>
        <p:spPr>
          <a:xfrm>
            <a:off x="1488785" y="2090339"/>
            <a:ext cx="2154999" cy="457397"/>
          </a:xfrm>
          <a:prstGeom prst="rightArrow">
            <a:avLst>
              <a:gd name="adj1" fmla="val 45107"/>
              <a:gd name="adj2" fmla="val 68150"/>
            </a:avLst>
          </a:prstGeom>
          <a:solidFill>
            <a:schemeClr val="tx1">
              <a:lumMod val="65000"/>
              <a:lumOff val="3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138" name="Rectangle 137"/>
          <p:cNvSpPr/>
          <p:nvPr/>
        </p:nvSpPr>
        <p:spPr>
          <a:xfrm>
            <a:off x="1425973" y="2160943"/>
            <a:ext cx="1688283" cy="307777"/>
          </a:xfrm>
          <a:prstGeom prst="rect">
            <a:avLst/>
          </a:prstGeom>
        </p:spPr>
        <p:txBody>
          <a:bodyPr wrap="none">
            <a:spAutoFit/>
          </a:bodyPr>
          <a:lstStyle/>
          <a:p>
            <a:r>
              <a:rPr lang="en-US" sz="1400" dirty="0">
                <a:solidFill>
                  <a:schemeClr val="bg1"/>
                </a:solidFill>
              </a:rPr>
              <a:t>Type SQL commands</a:t>
            </a:r>
          </a:p>
        </p:txBody>
      </p:sp>
      <p:sp>
        <p:nvSpPr>
          <p:cNvPr id="139" name="Rectangle 138"/>
          <p:cNvSpPr/>
          <p:nvPr/>
        </p:nvSpPr>
        <p:spPr>
          <a:xfrm>
            <a:off x="5190335" y="2396406"/>
            <a:ext cx="2549043" cy="307777"/>
          </a:xfrm>
          <a:prstGeom prst="rect">
            <a:avLst/>
          </a:prstGeom>
        </p:spPr>
        <p:txBody>
          <a:bodyPr wrap="square">
            <a:spAutoFit/>
          </a:bodyPr>
          <a:lstStyle/>
          <a:p>
            <a:r>
              <a:rPr lang="en-US" sz="1400" dirty="0">
                <a:solidFill>
                  <a:schemeClr val="bg1"/>
                </a:solidFill>
              </a:rPr>
              <a:t>SQL sent to server over network</a:t>
            </a:r>
          </a:p>
        </p:txBody>
      </p:sp>
      <p:sp>
        <p:nvSpPr>
          <p:cNvPr id="70" name="Rectangle 69"/>
          <p:cNvSpPr/>
          <p:nvPr/>
        </p:nvSpPr>
        <p:spPr>
          <a:xfrm>
            <a:off x="5760819" y="2807631"/>
            <a:ext cx="1839611" cy="307777"/>
          </a:xfrm>
          <a:prstGeom prst="rect">
            <a:avLst/>
          </a:prstGeom>
        </p:spPr>
        <p:txBody>
          <a:bodyPr wrap="square">
            <a:spAutoFit/>
          </a:bodyPr>
          <a:lstStyle/>
          <a:p>
            <a:r>
              <a:rPr lang="en-US" sz="1400" dirty="0">
                <a:solidFill>
                  <a:schemeClr val="bg1"/>
                </a:solidFill>
              </a:rPr>
              <a:t>Server returns results</a:t>
            </a:r>
          </a:p>
        </p:txBody>
      </p:sp>
      <p:sp>
        <p:nvSpPr>
          <p:cNvPr id="95" name="Rounded Rectangle 149"/>
          <p:cNvSpPr/>
          <p:nvPr/>
        </p:nvSpPr>
        <p:spPr>
          <a:xfrm>
            <a:off x="3304041" y="1666717"/>
            <a:ext cx="1768278" cy="250605"/>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a:defRPr/>
            </a:pPr>
            <a:r>
              <a:rPr lang="en-US" sz="1200" b="1" dirty="0"/>
              <a:t>Analyst’s Computer</a:t>
            </a:r>
          </a:p>
        </p:txBody>
      </p:sp>
      <p:grpSp>
        <p:nvGrpSpPr>
          <p:cNvPr id="49" name="Group 48"/>
          <p:cNvGrpSpPr/>
          <p:nvPr/>
        </p:nvGrpSpPr>
        <p:grpSpPr>
          <a:xfrm>
            <a:off x="323072" y="1925867"/>
            <a:ext cx="1114998" cy="1176842"/>
            <a:chOff x="5205224" y="2385787"/>
            <a:chExt cx="1252925" cy="1322420"/>
          </a:xfrm>
        </p:grpSpPr>
        <p:pic>
          <p:nvPicPr>
            <p:cNvPr id="51" name="Picture 50"/>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333414" y="2385787"/>
              <a:ext cx="941730" cy="883920"/>
            </a:xfrm>
            <a:prstGeom prst="rect">
              <a:avLst/>
            </a:prstGeom>
          </p:spPr>
        </p:pic>
        <p:sp>
          <p:nvSpPr>
            <p:cNvPr id="52" name="Rounded Rectangle 149"/>
            <p:cNvSpPr/>
            <p:nvPr/>
          </p:nvSpPr>
          <p:spPr>
            <a:xfrm>
              <a:off x="5205224" y="3214361"/>
              <a:ext cx="1252925" cy="493846"/>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a:defRPr/>
              </a:pPr>
              <a:r>
                <a:rPr lang="en-US" sz="1200" b="1" dirty="0"/>
                <a:t>Data</a:t>
              </a:r>
              <a:br>
                <a:rPr lang="en-US" sz="1200" b="1" dirty="0"/>
              </a:br>
              <a:r>
                <a:rPr lang="en-US" sz="1200" b="1" dirty="0"/>
                <a:t>Analyst</a:t>
              </a:r>
            </a:p>
          </p:txBody>
        </p:sp>
      </p:grpSp>
      <p:grpSp>
        <p:nvGrpSpPr>
          <p:cNvPr id="56" name="Group 55"/>
          <p:cNvGrpSpPr/>
          <p:nvPr/>
        </p:nvGrpSpPr>
        <p:grpSpPr>
          <a:xfrm>
            <a:off x="3150213" y="2006941"/>
            <a:ext cx="1879425" cy="1556982"/>
            <a:chOff x="2357062" y="3676976"/>
            <a:chExt cx="1635355" cy="1354786"/>
          </a:xfrm>
        </p:grpSpPr>
        <p:grpSp>
          <p:nvGrpSpPr>
            <p:cNvPr id="57" name="Group 56"/>
            <p:cNvGrpSpPr/>
            <p:nvPr/>
          </p:nvGrpSpPr>
          <p:grpSpPr>
            <a:xfrm>
              <a:off x="2357062" y="3676976"/>
              <a:ext cx="1635355" cy="1354786"/>
              <a:chOff x="2062687" y="1186984"/>
              <a:chExt cx="1771094" cy="1467238"/>
            </a:xfrm>
          </p:grpSpPr>
          <p:pic>
            <p:nvPicPr>
              <p:cNvPr id="59" name="Picture 4" descr="Image result for computer 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2527373" y="1186984"/>
                <a:ext cx="1306408" cy="1397643"/>
              </a:xfrm>
              <a:prstGeom prst="rect">
                <a:avLst/>
              </a:prstGeom>
              <a:noFill/>
              <a:extLst>
                <a:ext uri="{909E8E84-426E-40DD-AFC4-6F175D3DCCD1}">
                  <a14:hiddenFill xmlns:a14="http://schemas.microsoft.com/office/drawing/2010/main">
                    <a:solidFill>
                      <a:srgbClr val="FFFFFF"/>
                    </a:solidFill>
                  </a14:hiddenFill>
                </a:ext>
              </a:extLst>
            </p:spPr>
          </p:pic>
          <p:grpSp>
            <p:nvGrpSpPr>
              <p:cNvPr id="61" name="Group 60"/>
              <p:cNvGrpSpPr/>
              <p:nvPr/>
            </p:nvGrpSpPr>
            <p:grpSpPr>
              <a:xfrm>
                <a:off x="2062687" y="1689781"/>
                <a:ext cx="1020611" cy="964441"/>
                <a:chOff x="811367" y="1222831"/>
                <a:chExt cx="1020611" cy="964441"/>
              </a:xfrm>
            </p:grpSpPr>
            <p:pic>
              <p:nvPicPr>
                <p:cNvPr id="63" name="Picture 4" descr="Image result for software png">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69963" y="1222831"/>
                  <a:ext cx="736725" cy="964441"/>
                </a:xfrm>
                <a:prstGeom prst="rect">
                  <a:avLst/>
                </a:prstGeom>
                <a:noFill/>
                <a:extLst>
                  <a:ext uri="{909E8E84-426E-40DD-AFC4-6F175D3DCCD1}">
                    <a14:hiddenFill xmlns:a14="http://schemas.microsoft.com/office/drawing/2010/main">
                      <a:solidFill>
                        <a:srgbClr val="FFFFFF"/>
                      </a:solidFill>
                    </a14:hiddenFill>
                  </a:ext>
                </a:extLst>
              </p:spPr>
            </p:pic>
            <p:sp>
              <p:nvSpPr>
                <p:cNvPr id="65" name="Text Box 23"/>
                <p:cNvSpPr txBox="1">
                  <a:spLocks noChangeArrowheads="1"/>
                </p:cNvSpPr>
                <p:nvPr/>
              </p:nvSpPr>
              <p:spPr bwMode="auto">
                <a:xfrm>
                  <a:off x="811367" y="1468754"/>
                  <a:ext cx="1020611" cy="345021"/>
                </a:xfrm>
                <a:prstGeom prst="rect">
                  <a:avLst/>
                </a:prstGeom>
                <a:noFill/>
                <a:ln>
                  <a:noFill/>
                </a:ln>
                <a:effectLst/>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r>
                    <a:rPr lang="en-US" sz="900" dirty="0">
                      <a:solidFill>
                        <a:schemeClr val="bg1"/>
                      </a:solidFill>
                    </a:rPr>
                    <a:t>SQL Server</a:t>
                  </a:r>
                  <a:br>
                    <a:rPr lang="en-US" sz="900" dirty="0">
                      <a:solidFill>
                        <a:schemeClr val="bg1"/>
                      </a:solidFill>
                    </a:rPr>
                  </a:br>
                  <a:r>
                    <a:rPr lang="en-US" sz="900" dirty="0">
                      <a:solidFill>
                        <a:schemeClr val="bg1"/>
                      </a:solidFill>
                    </a:rPr>
                    <a:t>Management</a:t>
                  </a:r>
                </a:p>
                <a:p>
                  <a:pPr algn="ctr"/>
                  <a:r>
                    <a:rPr lang="en-US" sz="900" dirty="0">
                      <a:solidFill>
                        <a:schemeClr val="bg1"/>
                      </a:solidFill>
                    </a:rPr>
                    <a:t>Studio</a:t>
                  </a:r>
                </a:p>
              </p:txBody>
            </p:sp>
          </p:grpSp>
        </p:grpSp>
        <p:pic>
          <p:nvPicPr>
            <p:cNvPr id="58" name="Picture 57"/>
            <p:cNvPicPr>
              <a:picLocks noChangeAspect="1"/>
            </p:cNvPicPr>
            <p:nvPr/>
          </p:nvPicPr>
          <p:blipFill>
            <a:blip r:embed="rId7"/>
            <a:stretch>
              <a:fillRect/>
            </a:stretch>
          </p:blipFill>
          <p:spPr>
            <a:xfrm>
              <a:off x="3313236" y="3779247"/>
              <a:ext cx="497003" cy="492755"/>
            </a:xfrm>
            <a:prstGeom prst="rect">
              <a:avLst/>
            </a:prstGeom>
          </p:spPr>
        </p:pic>
      </p:grpSp>
      <p:sp>
        <p:nvSpPr>
          <p:cNvPr id="68" name="Arrow: U-Turn 67"/>
          <p:cNvSpPr/>
          <p:nvPr/>
        </p:nvSpPr>
        <p:spPr>
          <a:xfrm rot="5400000">
            <a:off x="5599545" y="2769813"/>
            <a:ext cx="694948" cy="4422191"/>
          </a:xfrm>
          <a:prstGeom prst="uturnArrow">
            <a:avLst>
              <a:gd name="adj1" fmla="val 30467"/>
              <a:gd name="adj2" fmla="val 25000"/>
              <a:gd name="adj3" fmla="val 72678"/>
              <a:gd name="adj4" fmla="val 43750"/>
              <a:gd name="adj5" fmla="val 69857"/>
            </a:avLst>
          </a:prstGeom>
          <a:solidFill>
            <a:schemeClr val="tx1">
              <a:lumMod val="65000"/>
              <a:lumOff val="3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71" name="Rectangle: Rounded Corners 70"/>
          <p:cNvSpPr/>
          <p:nvPr/>
        </p:nvSpPr>
        <p:spPr>
          <a:xfrm>
            <a:off x="272356" y="4276510"/>
            <a:ext cx="1219200" cy="1112640"/>
          </a:xfrm>
          <a:prstGeom prst="roundRect">
            <a:avLst>
              <a:gd name="adj" fmla="val 8448"/>
            </a:avLst>
          </a:prstGeom>
          <a:solidFill>
            <a:schemeClr val="tx1">
              <a:lumMod val="65000"/>
              <a:lumOff val="3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72" name="TextBox 71"/>
          <p:cNvSpPr txBox="1"/>
          <p:nvPr/>
        </p:nvSpPr>
        <p:spPr>
          <a:xfrm>
            <a:off x="1500250" y="4650486"/>
            <a:ext cx="1816921" cy="1169551"/>
          </a:xfrm>
          <a:prstGeom prst="rect">
            <a:avLst/>
          </a:prstGeom>
          <a:noFill/>
        </p:spPr>
        <p:txBody>
          <a:bodyPr wrap="square" rtlCol="0">
            <a:spAutoFit/>
          </a:bodyPr>
          <a:lstStyle/>
          <a:p>
            <a:pPr marL="109538" indent="-109538">
              <a:buFont typeface="Arial" panose="020B0604020202020204" pitchFamily="34" charset="0"/>
              <a:buChar char="•"/>
            </a:pPr>
            <a:r>
              <a:rPr lang="en-US" sz="1400" dirty="0"/>
              <a:t>Manage database and tables by directly typing SQL</a:t>
            </a:r>
          </a:p>
          <a:p>
            <a:pPr marL="109538" indent="-109538">
              <a:buFont typeface="Arial" panose="020B0604020202020204" pitchFamily="34" charset="0"/>
              <a:buChar char="•"/>
            </a:pPr>
            <a:r>
              <a:rPr lang="en-US" sz="1400" dirty="0"/>
              <a:t>Use all SQL commands</a:t>
            </a:r>
          </a:p>
        </p:txBody>
      </p:sp>
      <p:sp>
        <p:nvSpPr>
          <p:cNvPr id="73" name="Arrow: Right 72"/>
          <p:cNvSpPr/>
          <p:nvPr/>
        </p:nvSpPr>
        <p:spPr>
          <a:xfrm>
            <a:off x="1488785" y="4280195"/>
            <a:ext cx="2154999" cy="457397"/>
          </a:xfrm>
          <a:prstGeom prst="rightArrow">
            <a:avLst>
              <a:gd name="adj1" fmla="val 45107"/>
              <a:gd name="adj2" fmla="val 68150"/>
            </a:avLst>
          </a:prstGeom>
          <a:solidFill>
            <a:schemeClr val="tx1">
              <a:lumMod val="65000"/>
              <a:lumOff val="35000"/>
            </a:schemeClr>
          </a:solidFill>
          <a:ln w="28575" cap="flat" cmpd="sng" algn="ctr">
            <a:noFill/>
            <a:prstDash val="solid"/>
          </a:ln>
          <a:effectLst/>
        </p:spPr>
        <p:txBody>
          <a:bodyPr rtlCol="0" anchor="ctr"/>
          <a:lstStyle/>
          <a:p>
            <a:pPr algn="ctr" defTabSz="914400"/>
            <a:endParaRPr lang="en-US" sz="1100" b="1" kern="0" dirty="0">
              <a:solidFill>
                <a:srgbClr val="FF0000"/>
              </a:solidFill>
              <a:latin typeface="Arial"/>
            </a:endParaRPr>
          </a:p>
        </p:txBody>
      </p:sp>
      <p:sp>
        <p:nvSpPr>
          <p:cNvPr id="74" name="Rectangle 73"/>
          <p:cNvSpPr/>
          <p:nvPr/>
        </p:nvSpPr>
        <p:spPr>
          <a:xfrm>
            <a:off x="1425973" y="4350799"/>
            <a:ext cx="1688283" cy="307777"/>
          </a:xfrm>
          <a:prstGeom prst="rect">
            <a:avLst/>
          </a:prstGeom>
        </p:spPr>
        <p:txBody>
          <a:bodyPr wrap="none">
            <a:spAutoFit/>
          </a:bodyPr>
          <a:lstStyle/>
          <a:p>
            <a:r>
              <a:rPr lang="en-US" sz="1400" dirty="0">
                <a:solidFill>
                  <a:schemeClr val="bg1"/>
                </a:solidFill>
              </a:rPr>
              <a:t>Type SQL commands</a:t>
            </a:r>
          </a:p>
        </p:txBody>
      </p:sp>
      <p:sp>
        <p:nvSpPr>
          <p:cNvPr id="75" name="Rectangle 74"/>
          <p:cNvSpPr/>
          <p:nvPr/>
        </p:nvSpPr>
        <p:spPr>
          <a:xfrm>
            <a:off x="5190335" y="4586262"/>
            <a:ext cx="2549043" cy="307777"/>
          </a:xfrm>
          <a:prstGeom prst="rect">
            <a:avLst/>
          </a:prstGeom>
        </p:spPr>
        <p:txBody>
          <a:bodyPr wrap="square">
            <a:spAutoFit/>
          </a:bodyPr>
          <a:lstStyle/>
          <a:p>
            <a:r>
              <a:rPr lang="en-US" sz="1400" dirty="0">
                <a:solidFill>
                  <a:schemeClr val="bg1"/>
                </a:solidFill>
              </a:rPr>
              <a:t>SQL sent to server over network</a:t>
            </a:r>
          </a:p>
        </p:txBody>
      </p:sp>
      <p:sp>
        <p:nvSpPr>
          <p:cNvPr id="79" name="Rectangle 78"/>
          <p:cNvSpPr/>
          <p:nvPr/>
        </p:nvSpPr>
        <p:spPr>
          <a:xfrm>
            <a:off x="5760819" y="4997487"/>
            <a:ext cx="1839611" cy="307777"/>
          </a:xfrm>
          <a:prstGeom prst="rect">
            <a:avLst/>
          </a:prstGeom>
        </p:spPr>
        <p:txBody>
          <a:bodyPr wrap="square">
            <a:spAutoFit/>
          </a:bodyPr>
          <a:lstStyle/>
          <a:p>
            <a:r>
              <a:rPr lang="en-US" sz="1400" dirty="0">
                <a:solidFill>
                  <a:schemeClr val="bg1"/>
                </a:solidFill>
              </a:rPr>
              <a:t>Server returns results</a:t>
            </a:r>
          </a:p>
        </p:txBody>
      </p:sp>
      <p:grpSp>
        <p:nvGrpSpPr>
          <p:cNvPr id="83" name="Group 82"/>
          <p:cNvGrpSpPr/>
          <p:nvPr/>
        </p:nvGrpSpPr>
        <p:grpSpPr>
          <a:xfrm>
            <a:off x="3150213" y="4196797"/>
            <a:ext cx="1879425" cy="1556982"/>
            <a:chOff x="2357062" y="3676976"/>
            <a:chExt cx="1635355" cy="1354786"/>
          </a:xfrm>
        </p:grpSpPr>
        <p:grpSp>
          <p:nvGrpSpPr>
            <p:cNvPr id="84" name="Group 83"/>
            <p:cNvGrpSpPr/>
            <p:nvPr/>
          </p:nvGrpSpPr>
          <p:grpSpPr>
            <a:xfrm>
              <a:off x="2357062" y="3676976"/>
              <a:ext cx="1635355" cy="1354786"/>
              <a:chOff x="2062687" y="1186984"/>
              <a:chExt cx="1771094" cy="1467238"/>
            </a:xfrm>
          </p:grpSpPr>
          <p:pic>
            <p:nvPicPr>
              <p:cNvPr id="86" name="Picture 4" descr="Image result for computer 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2527373" y="1186984"/>
                <a:ext cx="1306408" cy="1397643"/>
              </a:xfrm>
              <a:prstGeom prst="rect">
                <a:avLst/>
              </a:prstGeom>
              <a:noFill/>
              <a:extLst>
                <a:ext uri="{909E8E84-426E-40DD-AFC4-6F175D3DCCD1}">
                  <a14:hiddenFill xmlns:a14="http://schemas.microsoft.com/office/drawing/2010/main">
                    <a:solidFill>
                      <a:srgbClr val="FFFFFF"/>
                    </a:solidFill>
                  </a14:hiddenFill>
                </a:ext>
              </a:extLst>
            </p:spPr>
          </p:pic>
          <p:grpSp>
            <p:nvGrpSpPr>
              <p:cNvPr id="87" name="Group 86"/>
              <p:cNvGrpSpPr/>
              <p:nvPr/>
            </p:nvGrpSpPr>
            <p:grpSpPr>
              <a:xfrm>
                <a:off x="2062687" y="1689781"/>
                <a:ext cx="1020611" cy="964441"/>
                <a:chOff x="811367" y="1222831"/>
                <a:chExt cx="1020611" cy="964441"/>
              </a:xfrm>
            </p:grpSpPr>
            <p:pic>
              <p:nvPicPr>
                <p:cNvPr id="89" name="Picture 4" descr="Image result for software png">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69963" y="1222831"/>
                  <a:ext cx="736725" cy="964441"/>
                </a:xfrm>
                <a:prstGeom prst="rect">
                  <a:avLst/>
                </a:prstGeom>
                <a:noFill/>
                <a:extLst>
                  <a:ext uri="{909E8E84-426E-40DD-AFC4-6F175D3DCCD1}">
                    <a14:hiddenFill xmlns:a14="http://schemas.microsoft.com/office/drawing/2010/main">
                      <a:solidFill>
                        <a:srgbClr val="FFFFFF"/>
                      </a:solidFill>
                    </a14:hiddenFill>
                  </a:ext>
                </a:extLst>
              </p:spPr>
            </p:pic>
            <p:sp>
              <p:nvSpPr>
                <p:cNvPr id="92" name="Text Box 23"/>
                <p:cNvSpPr txBox="1">
                  <a:spLocks noChangeArrowheads="1"/>
                </p:cNvSpPr>
                <p:nvPr/>
              </p:nvSpPr>
              <p:spPr bwMode="auto">
                <a:xfrm>
                  <a:off x="811367" y="1468754"/>
                  <a:ext cx="1020611" cy="345021"/>
                </a:xfrm>
                <a:prstGeom prst="rect">
                  <a:avLst/>
                </a:prstGeom>
                <a:noFill/>
                <a:ln>
                  <a:noFill/>
                </a:ln>
                <a:effectLst/>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r>
                    <a:rPr lang="en-US" sz="900" dirty="0">
                      <a:solidFill>
                        <a:schemeClr val="bg1"/>
                      </a:solidFill>
                    </a:rPr>
                    <a:t>SQL Server</a:t>
                  </a:r>
                  <a:br>
                    <a:rPr lang="en-US" sz="900" dirty="0">
                      <a:solidFill>
                        <a:schemeClr val="bg1"/>
                      </a:solidFill>
                    </a:rPr>
                  </a:br>
                  <a:r>
                    <a:rPr lang="en-US" sz="900" dirty="0">
                      <a:solidFill>
                        <a:schemeClr val="bg1"/>
                      </a:solidFill>
                    </a:rPr>
                    <a:t>Management</a:t>
                  </a:r>
                </a:p>
                <a:p>
                  <a:pPr algn="ctr"/>
                  <a:r>
                    <a:rPr lang="en-US" sz="900" dirty="0">
                      <a:solidFill>
                        <a:schemeClr val="bg1"/>
                      </a:solidFill>
                    </a:rPr>
                    <a:t>Studio</a:t>
                  </a:r>
                </a:p>
              </p:txBody>
            </p:sp>
          </p:grpSp>
        </p:grpSp>
        <p:pic>
          <p:nvPicPr>
            <p:cNvPr id="85" name="Picture 84"/>
            <p:cNvPicPr>
              <a:picLocks noChangeAspect="1"/>
            </p:cNvPicPr>
            <p:nvPr/>
          </p:nvPicPr>
          <p:blipFill>
            <a:blip r:embed="rId7"/>
            <a:stretch>
              <a:fillRect/>
            </a:stretch>
          </p:blipFill>
          <p:spPr>
            <a:xfrm>
              <a:off x="3313236" y="3779247"/>
              <a:ext cx="497003" cy="492755"/>
            </a:xfrm>
            <a:prstGeom prst="rect">
              <a:avLst/>
            </a:prstGeom>
          </p:spPr>
        </p:pic>
      </p:grpSp>
      <p:grpSp>
        <p:nvGrpSpPr>
          <p:cNvPr id="53" name="Group 52"/>
          <p:cNvGrpSpPr/>
          <p:nvPr/>
        </p:nvGrpSpPr>
        <p:grpSpPr>
          <a:xfrm>
            <a:off x="228600" y="4074011"/>
            <a:ext cx="1303942" cy="1231252"/>
            <a:chOff x="2195556" y="3220194"/>
            <a:chExt cx="1465241" cy="1383559"/>
          </a:xfrm>
        </p:grpSpPr>
        <p:pic>
          <p:nvPicPr>
            <p:cNvPr id="54" name="Picture 53"/>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2446156" y="3220194"/>
              <a:ext cx="959705" cy="910126"/>
            </a:xfrm>
            <a:prstGeom prst="rect">
              <a:avLst/>
            </a:prstGeom>
          </p:spPr>
        </p:pic>
        <p:sp>
          <p:nvSpPr>
            <p:cNvPr id="55" name="Rounded Rectangle 149"/>
            <p:cNvSpPr/>
            <p:nvPr/>
          </p:nvSpPr>
          <p:spPr>
            <a:xfrm>
              <a:off x="2195556" y="4096790"/>
              <a:ext cx="1465241" cy="506963"/>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a:defRPr/>
              </a:pPr>
              <a:r>
                <a:rPr lang="en-US" sz="1200" b="1" dirty="0"/>
                <a:t>Database Administrator</a:t>
              </a:r>
            </a:p>
          </p:txBody>
        </p:sp>
      </p:grpSp>
      <p:sp>
        <p:nvSpPr>
          <p:cNvPr id="97" name="Rounded Rectangle 149"/>
          <p:cNvSpPr/>
          <p:nvPr/>
        </p:nvSpPr>
        <p:spPr>
          <a:xfrm>
            <a:off x="3217753" y="3916520"/>
            <a:ext cx="1940854" cy="250605"/>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a:defRPr/>
            </a:pPr>
            <a:r>
              <a:rPr lang="en-US" sz="1200" b="1" dirty="0"/>
              <a:t>Administrator’s Computer</a:t>
            </a:r>
          </a:p>
        </p:txBody>
      </p:sp>
    </p:spTree>
    <p:extLst>
      <p:ext uri="{BB962C8B-B14F-4D97-AF65-F5344CB8AC3E}">
        <p14:creationId xmlns:p14="http://schemas.microsoft.com/office/powerpoint/2010/main" val="4063716430"/>
      </p:ext>
    </p:extLst>
  </p:cSld>
  <p:clrMapOvr>
    <a:masterClrMapping/>
  </p:clrMapOvr>
</p:sld>
</file>

<file path=ppt/theme/theme1.xml><?xml version="1.0" encoding="utf-8"?>
<a:theme xmlns:a="http://schemas.openxmlformats.org/drawingml/2006/main" name="LO Choice">
  <a:themeElements>
    <a:clrScheme name="LO">
      <a:dk1>
        <a:sysClr val="windowText" lastClr="000000"/>
      </a:dk1>
      <a:lt1>
        <a:sysClr val="window" lastClr="FFFFFF"/>
      </a:lt1>
      <a:dk2>
        <a:srgbClr val="000000"/>
      </a:dk2>
      <a:lt2>
        <a:srgbClr val="FFFFFF"/>
      </a:lt2>
      <a:accent1>
        <a:srgbClr val="009DDC"/>
      </a:accent1>
      <a:accent2>
        <a:srgbClr val="1D76BB"/>
      </a:accent2>
      <a:accent3>
        <a:srgbClr val="B2D237"/>
      </a:accent3>
      <a:accent4>
        <a:srgbClr val="1D3764"/>
      </a:accent4>
      <a:accent5>
        <a:srgbClr val="972883"/>
      </a:accent5>
      <a:accent6>
        <a:srgbClr val="5F1F5A"/>
      </a:accent6>
      <a:hlink>
        <a:srgbClr val="009DDC"/>
      </a:hlink>
      <a:folHlink>
        <a:srgbClr val="009DD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cap="flat" cmpd="sng" algn="ctr">
          <a:solidFill>
            <a:srgbClr val="FF0000"/>
          </a:solidFill>
          <a:prstDash val="solid"/>
        </a:ln>
        <a:effectLst/>
      </a:spPr>
      <a:bodyPr rtlCol="0" anchor="ctr"/>
      <a:lstStyle>
        <a:defPPr algn="ctr" defTabSz="914400">
          <a:defRPr sz="1100" b="1" kern="0" dirty="0" err="1" smtClean="0">
            <a:solidFill>
              <a:srgbClr val="FF0000"/>
            </a:solidFill>
            <a:latin typeface="Arial"/>
          </a:defRPr>
        </a:defPPr>
      </a:lstStyle>
    </a:spDef>
    <a:lnDef>
      <a:spPr>
        <a:ln w="1905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potx" id="{1634A45C-5750-4E3F-A25C-318804E070B5}" vid="{9F6FB999-A07A-4A31-A413-C621A02B4F3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LO Visuals Template 3_1</Template>
  <TotalTime>2898</TotalTime>
  <Words>1307</Words>
  <Application>Microsoft Office PowerPoint</Application>
  <PresentationFormat>On-screen Show (4:3)</PresentationFormat>
  <Paragraphs>319</Paragraphs>
  <Slides>28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Consolas</vt:lpstr>
      <vt:lpstr>Courier New</vt:lpstr>
      <vt:lpstr>Myriad Pro</vt:lpstr>
      <vt:lpstr>LO Choice</vt:lpstr>
      <vt:lpstr>Executing a Simple Query </vt:lpstr>
      <vt:lpstr>Database</vt:lpstr>
      <vt:lpstr>Default and Customized Databases</vt:lpstr>
      <vt:lpstr>Tables</vt:lpstr>
      <vt:lpstr>Client/Server Architecture for SQL Databases</vt:lpstr>
      <vt:lpstr>Web and Database Servers</vt:lpstr>
      <vt:lpstr>SQL</vt:lpstr>
      <vt:lpstr>SQL Command Groups</vt:lpstr>
      <vt:lpstr>Direct Interaction</vt:lpstr>
      <vt:lpstr>Embedded in Application Code</vt:lpstr>
      <vt:lpstr>The Query Editor Window</vt:lpstr>
      <vt:lpstr>Activity: Connecting to a Database</vt:lpstr>
      <vt:lpstr>A Query</vt:lpstr>
      <vt:lpstr>A Query Formed from the SELECT Command</vt:lpstr>
      <vt:lpstr>How a Query Is Processed</vt:lpstr>
      <vt:lpstr>Syntax</vt:lpstr>
      <vt:lpstr>Guidelines for Constructing SQL Statements</vt:lpstr>
      <vt:lpstr>Select All Columns</vt:lpstr>
      <vt:lpstr>Optional Clauses of the SELECT Statement</vt:lpstr>
      <vt:lpstr>Syntax Notation</vt:lpstr>
      <vt:lpstr>Activity: Querying a Database</vt:lpstr>
      <vt:lpstr>Activity: Saving a Query</vt:lpstr>
      <vt:lpstr>Data Types</vt:lpstr>
      <vt:lpstr>Data Types Available in SQL Server</vt:lpstr>
      <vt:lpstr>Comments</vt:lpstr>
      <vt:lpstr>Activity: Modifying a Saved Query</vt:lpstr>
      <vt:lpstr>Activity: Executing a Saved Query</vt:lpstr>
      <vt:lpstr>Reflective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Executing a Simple Query</dc:title>
  <dc:creator>Brian S. Wilson</dc:creator>
  <cp:lastModifiedBy>Tricia Murphy</cp:lastModifiedBy>
  <cp:revision>266</cp:revision>
  <dcterms:created xsi:type="dcterms:W3CDTF">2017-08-21T16:48:57Z</dcterms:created>
  <dcterms:modified xsi:type="dcterms:W3CDTF">2017-11-16T19:54:48Z</dcterms:modified>
</cp:coreProperties>
</file>