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5"/>
  </p:notesMasterIdLst>
  <p:handoutMasterIdLst>
    <p:handoutMasterId r:id="rId36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86" r:id="rId12"/>
    <p:sldId id="290" r:id="rId13"/>
    <p:sldId id="275" r:id="rId14"/>
    <p:sldId id="272" r:id="rId15"/>
    <p:sldId id="276" r:id="rId16"/>
    <p:sldId id="277" r:id="rId17"/>
    <p:sldId id="292" r:id="rId18"/>
    <p:sldId id="293" r:id="rId19"/>
    <p:sldId id="296" r:id="rId20"/>
    <p:sldId id="287" r:id="rId21"/>
    <p:sldId id="288" r:id="rId22"/>
    <p:sldId id="289" r:id="rId23"/>
    <p:sldId id="278" r:id="rId24"/>
    <p:sldId id="279" r:id="rId25"/>
    <p:sldId id="280" r:id="rId26"/>
    <p:sldId id="281" r:id="rId27"/>
    <p:sldId id="282" r:id="rId28"/>
    <p:sldId id="294" r:id="rId29"/>
    <p:sldId id="283" r:id="rId30"/>
    <p:sldId id="284" r:id="rId31"/>
    <p:sldId id="285" r:id="rId32"/>
    <p:sldId id="295" r:id="rId33"/>
    <p:sldId id="260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DC"/>
    <a:srgbClr val="BFEB7B"/>
    <a:srgbClr val="966DBF"/>
    <a:srgbClr val="2D5BFF"/>
    <a:srgbClr val="98A6BF"/>
    <a:srgbClr val="988F94"/>
    <a:srgbClr val="158B8D"/>
    <a:srgbClr val="3C74FF"/>
    <a:srgbClr val="5E93B4"/>
    <a:srgbClr val="4CA4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6370" autoAdjust="0"/>
  </p:normalViewPr>
  <p:slideViewPr>
    <p:cSldViewPr>
      <p:cViewPr varScale="1">
        <p:scale>
          <a:sx n="106" d="100"/>
          <a:sy n="106" d="100"/>
        </p:scale>
        <p:origin x="179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11/16/2017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11/16/2017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2017 Logical Operations, Inc. All rights reserved.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Search Using One or More Conditions</a:t>
            </a:r>
          </a:p>
          <a:p>
            <a:r>
              <a:rPr lang="en-US" dirty="0"/>
              <a:t>Search for a Range of Values and NULL Values</a:t>
            </a:r>
          </a:p>
          <a:p>
            <a:r>
              <a:rPr lang="en-US" dirty="0"/>
              <a:t>Search Data Based on String Patterns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Performing a Conditional Search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431547"/>
            <a:ext cx="6603432" cy="74156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391514" y="3579496"/>
            <a:ext cx="6019800" cy="2592704"/>
            <a:chOff x="1524000" y="2898207"/>
            <a:chExt cx="6019800" cy="2592704"/>
          </a:xfrm>
        </p:grpSpPr>
        <p:pic>
          <p:nvPicPr>
            <p:cNvPr id="14" name="Picture 13" descr="Screen Shot 2013-11-27 at 9.03.40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200" y="2898207"/>
              <a:ext cx="3653966" cy="259270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524000" y="3549533"/>
              <a:ext cx="6019800" cy="19413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30000">
                  <a:schemeClr val="bg1"/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  <p:sp>
        <p:nvSpPr>
          <p:cNvPr id="20" name="Line 11"/>
          <p:cNvSpPr>
            <a:spLocks noChangeShapeType="1"/>
          </p:cNvSpPr>
          <p:nvPr/>
        </p:nvSpPr>
        <p:spPr bwMode="auto">
          <a:xfrm rot="5400000">
            <a:off x="6328716" y="2200422"/>
            <a:ext cx="42135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Column Aliasing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AutoShape 33"/>
          <p:cNvSpPr>
            <a:spLocks/>
          </p:cNvSpPr>
          <p:nvPr/>
        </p:nvSpPr>
        <p:spPr bwMode="auto">
          <a:xfrm rot="5400000" flipH="1" flipV="1">
            <a:off x="4341173" y="908783"/>
            <a:ext cx="193049" cy="2723856"/>
          </a:xfrm>
          <a:prstGeom prst="rightBrace">
            <a:avLst>
              <a:gd name="adj1" fmla="val 822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baseline="-25000" dirty="0"/>
          </a:p>
        </p:txBody>
      </p:sp>
      <p:sp>
        <p:nvSpPr>
          <p:cNvPr id="16" name="Rounded Rectangle 15"/>
          <p:cNvSpPr/>
          <p:nvPr/>
        </p:nvSpPr>
        <p:spPr>
          <a:xfrm>
            <a:off x="3153403" y="1824289"/>
            <a:ext cx="2577561" cy="27304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Calculation performed on a column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905378" y="1830572"/>
            <a:ext cx="1268028" cy="266765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Alias</a:t>
            </a:r>
          </a:p>
        </p:txBody>
      </p:sp>
      <p:sp>
        <p:nvSpPr>
          <p:cNvPr id="9" name="Freeform: Shape 8"/>
          <p:cNvSpPr/>
          <p:nvPr/>
        </p:nvSpPr>
        <p:spPr>
          <a:xfrm>
            <a:off x="6181895" y="2680973"/>
            <a:ext cx="410252" cy="1016000"/>
          </a:xfrm>
          <a:custGeom>
            <a:avLst/>
            <a:gdLst>
              <a:gd name="connsiteX0" fmla="*/ 355600 w 410252"/>
              <a:gd name="connsiteY0" fmla="*/ 0 h 1244600"/>
              <a:gd name="connsiteX1" fmla="*/ 381000 w 410252"/>
              <a:gd name="connsiteY1" fmla="*/ 1003300 h 1244600"/>
              <a:gd name="connsiteX2" fmla="*/ 0 w 410252"/>
              <a:gd name="connsiteY2" fmla="*/ 1244600 h 1244600"/>
              <a:gd name="connsiteX3" fmla="*/ 0 w 410252"/>
              <a:gd name="connsiteY3" fmla="*/ 124460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0252" h="1244600">
                <a:moveTo>
                  <a:pt x="355600" y="0"/>
                </a:moveTo>
                <a:cubicBezTo>
                  <a:pt x="397933" y="397933"/>
                  <a:pt x="440267" y="795867"/>
                  <a:pt x="381000" y="1003300"/>
                </a:cubicBezTo>
                <a:cubicBezTo>
                  <a:pt x="321733" y="1210733"/>
                  <a:pt x="0" y="1244600"/>
                  <a:pt x="0" y="1244600"/>
                </a:cubicBezTo>
                <a:lnTo>
                  <a:pt x="0" y="1244600"/>
                </a:lnTo>
              </a:path>
            </a:pathLst>
          </a:custGeom>
          <a:ln w="19050">
            <a:solidFill>
              <a:srgbClr val="009DDC"/>
            </a:solidFill>
            <a:headEnd w="lg" len="lg"/>
            <a:tailEnd type="triangle" w="lg" len="lg"/>
          </a:ln>
          <a:effectLst>
            <a:glow rad="50800">
              <a:schemeClr val="bg1">
                <a:alpha val="56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6"/>
          <p:cNvSpPr/>
          <p:nvPr/>
        </p:nvSpPr>
        <p:spPr>
          <a:xfrm>
            <a:off x="6608787" y="3324107"/>
            <a:ext cx="1230004" cy="510778"/>
          </a:xfrm>
          <a:prstGeom prst="roundRect">
            <a:avLst/>
          </a:prstGeom>
        </p:spPr>
        <p:txBody>
          <a:bodyPr wrap="square">
            <a:spAutoFit/>
          </a:bodyPr>
          <a:lstStyle/>
          <a:p>
            <a:r>
              <a:rPr lang="en-US" sz="1200" kern="0" dirty="0">
                <a:solidFill>
                  <a:schemeClr val="tx1"/>
                </a:solidFill>
                <a:cs typeface="Calibri"/>
              </a:rPr>
              <a:t>Displayed as column name</a:t>
            </a:r>
          </a:p>
        </p:txBody>
      </p:sp>
    </p:spTree>
    <p:extLst>
      <p:ext uri="{BB962C8B-B14F-4D97-AF65-F5344CB8AC3E}">
        <p14:creationId xmlns:p14="http://schemas.microsoft.com/office/powerpoint/2010/main" val="849696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4F8E534-D76D-4C67-A1E0-C6A6A80BB677}"/>
              </a:ext>
            </a:extLst>
          </p:cNvPr>
          <p:cNvSpPr/>
          <p:nvPr/>
        </p:nvSpPr>
        <p:spPr>
          <a:xfrm>
            <a:off x="990600" y="2645617"/>
            <a:ext cx="7116861" cy="927366"/>
          </a:xfrm>
          <a:prstGeom prst="roundRect">
            <a:avLst/>
          </a:prstGeom>
          <a:solidFill>
            <a:schemeClr val="tx1">
              <a:alpha val="6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F9D8D49-AD24-4304-8E9C-3D5C4A57F632}"/>
              </a:ext>
            </a:extLst>
          </p:cNvPr>
          <p:cNvSpPr/>
          <p:nvPr/>
        </p:nvSpPr>
        <p:spPr>
          <a:xfrm>
            <a:off x="990600" y="3843434"/>
            <a:ext cx="7116861" cy="927366"/>
          </a:xfrm>
          <a:prstGeom prst="roundRect">
            <a:avLst/>
          </a:prstGeom>
          <a:solidFill>
            <a:schemeClr val="tx1">
              <a:alpha val="6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EF3B218-3D21-4023-B65A-6DC846B685FB}"/>
              </a:ext>
            </a:extLst>
          </p:cNvPr>
          <p:cNvSpPr/>
          <p:nvPr/>
        </p:nvSpPr>
        <p:spPr>
          <a:xfrm>
            <a:off x="990600" y="5041252"/>
            <a:ext cx="7116861" cy="927366"/>
          </a:xfrm>
          <a:prstGeom prst="roundRect">
            <a:avLst/>
          </a:prstGeom>
          <a:solidFill>
            <a:schemeClr val="tx1">
              <a:alpha val="6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0D1BEEB-9AA9-4CFD-BFD2-2436D9E290EB}"/>
              </a:ext>
            </a:extLst>
          </p:cNvPr>
          <p:cNvSpPr/>
          <p:nvPr/>
        </p:nvSpPr>
        <p:spPr>
          <a:xfrm>
            <a:off x="990600" y="1447800"/>
            <a:ext cx="7116861" cy="927366"/>
          </a:xfrm>
          <a:prstGeom prst="roundRect">
            <a:avLst/>
          </a:prstGeom>
          <a:solidFill>
            <a:schemeClr val="tx1">
              <a:alpha val="6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Ways to Define an Alias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173261" y="3213100"/>
            <a:ext cx="6934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>
                <a:solidFill>
                  <a:srgbClr val="2D5BFF"/>
                </a:solidFill>
                <a:latin typeface="Consolas" panose="020B0609020204030204" pitchFamily="49" charset="0"/>
                <a:cs typeface="Calibri"/>
              </a:rPr>
              <a:t>SELECT</a:t>
            </a:r>
            <a:r>
              <a:rPr lang="en-US" sz="1600" kern="0" dirty="0">
                <a:latin typeface="Consolas" panose="020B0609020204030204" pitchFamily="49" charset="0"/>
                <a:cs typeface="Calibri"/>
              </a:rPr>
              <a:t> bktitle, slprice + slprice * </a:t>
            </a:r>
            <a:r>
              <a:rPr lang="en-US" sz="1600" b="1" kern="0" dirty="0">
                <a:latin typeface="Consolas" panose="020B0609020204030204" pitchFamily="49" charset="0"/>
                <a:cs typeface="Calibri"/>
              </a:rPr>
              <a:t>.05</a:t>
            </a:r>
            <a:r>
              <a:rPr lang="en-US" sz="1600" kern="0" dirty="0">
                <a:latin typeface="Consolas" panose="020B0609020204030204" pitchFamily="49" charset="0"/>
                <a:cs typeface="Calibri"/>
              </a:rPr>
              <a:t> newslprice</a:t>
            </a:r>
            <a:endParaRPr lang="en-US" sz="1600" dirty="0">
              <a:latin typeface="Consolas" panose="020B0609020204030204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173261" y="4438996"/>
            <a:ext cx="6934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>
                <a:solidFill>
                  <a:srgbClr val="2D5BFF"/>
                </a:solidFill>
                <a:latin typeface="Consolas" panose="020B0609020204030204" pitchFamily="49" charset="0"/>
                <a:cs typeface="Calibri"/>
              </a:rPr>
              <a:t>SELECT</a:t>
            </a:r>
            <a:r>
              <a:rPr lang="en-US" sz="1600" kern="0" dirty="0">
                <a:latin typeface="Consolas" panose="020B0609020204030204" pitchFamily="49" charset="0"/>
                <a:cs typeface="Calibri"/>
              </a:rPr>
              <a:t> bktitle, slprice + slprice * </a:t>
            </a:r>
            <a:r>
              <a:rPr lang="en-US" sz="1600" b="1" kern="0" dirty="0">
                <a:latin typeface="Consolas" panose="020B0609020204030204" pitchFamily="49" charset="0"/>
                <a:cs typeface="Calibri"/>
              </a:rPr>
              <a:t>.05</a:t>
            </a:r>
            <a:r>
              <a:rPr lang="en-US" sz="1600" kern="0" dirty="0">
                <a:latin typeface="Consolas" panose="020B0609020204030204" pitchFamily="49" charset="0"/>
                <a:cs typeface="Calibri"/>
              </a:rPr>
              <a:t> </a:t>
            </a:r>
            <a:r>
              <a:rPr lang="en-US" sz="1600" b="1" kern="0" dirty="0">
                <a:solidFill>
                  <a:srgbClr val="2D5BFF"/>
                </a:solidFill>
                <a:latin typeface="Consolas" panose="020B0609020204030204" pitchFamily="49" charset="0"/>
                <a:cs typeface="Calibri"/>
              </a:rPr>
              <a:t>AS</a:t>
            </a:r>
            <a:r>
              <a:rPr lang="en-US" sz="1600" kern="0" dirty="0">
                <a:latin typeface="Consolas" panose="020B0609020204030204" pitchFamily="49" charset="0"/>
                <a:cs typeface="Calibri"/>
              </a:rPr>
              <a:t> 'New Sale Price'</a:t>
            </a:r>
            <a:endParaRPr lang="en-US" sz="1600" dirty="0">
              <a:latin typeface="Consolas" panose="020B0609020204030204" pitchFamily="49" charset="0"/>
            </a:endParaRPr>
          </a:p>
        </p:txBody>
      </p:sp>
      <p:sp>
        <p:nvSpPr>
          <p:cNvPr id="30" name="Line 11"/>
          <p:cNvSpPr>
            <a:spLocks noChangeShapeType="1"/>
          </p:cNvSpPr>
          <p:nvPr/>
        </p:nvSpPr>
        <p:spPr bwMode="auto">
          <a:xfrm rot="5400000">
            <a:off x="5461487" y="3115235"/>
            <a:ext cx="42135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Rounded Rectangle 16"/>
          <p:cNvSpPr/>
          <p:nvPr/>
        </p:nvSpPr>
        <p:spPr>
          <a:xfrm>
            <a:off x="4699347" y="2745385"/>
            <a:ext cx="1945632" cy="266765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Optional AS clause omitted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173261" y="5600700"/>
            <a:ext cx="6934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>
                <a:solidFill>
                  <a:srgbClr val="2D5BFF"/>
                </a:solidFill>
                <a:latin typeface="Consolas" panose="020B0609020204030204" pitchFamily="49" charset="0"/>
                <a:cs typeface="Calibri"/>
              </a:rPr>
              <a:t>SELECT</a:t>
            </a:r>
            <a:r>
              <a:rPr lang="en-US" sz="1600" kern="0" dirty="0">
                <a:latin typeface="Consolas" panose="020B0609020204030204" pitchFamily="49" charset="0"/>
                <a:cs typeface="Calibri"/>
              </a:rPr>
              <a:t> bktitle, newslprice </a:t>
            </a:r>
            <a:r>
              <a:rPr lang="en-US" sz="1600" b="1" kern="0" dirty="0">
                <a:latin typeface="Consolas" panose="020B0609020204030204" pitchFamily="49" charset="0"/>
                <a:cs typeface="Calibri"/>
              </a:rPr>
              <a:t>=</a:t>
            </a:r>
            <a:r>
              <a:rPr lang="en-US" sz="1600" kern="0" dirty="0">
                <a:latin typeface="Consolas" panose="020B0609020204030204" pitchFamily="49" charset="0"/>
                <a:cs typeface="Calibri"/>
              </a:rPr>
              <a:t> slprice + slprice * </a:t>
            </a:r>
            <a:r>
              <a:rPr lang="en-US" sz="1600" b="1" kern="0" dirty="0">
                <a:latin typeface="Consolas" panose="020B0609020204030204" pitchFamily="49" charset="0"/>
                <a:cs typeface="Calibri"/>
              </a:rPr>
              <a:t>.05</a:t>
            </a:r>
            <a:endParaRPr lang="en-US" sz="1600" dirty="0">
              <a:latin typeface="Consolas" panose="020B0609020204030204" pitchFamily="49" charset="0"/>
            </a:endParaRPr>
          </a:p>
        </p:txBody>
      </p:sp>
      <p:sp>
        <p:nvSpPr>
          <p:cNvPr id="38" name="Line 11"/>
          <p:cNvSpPr>
            <a:spLocks noChangeShapeType="1"/>
          </p:cNvSpPr>
          <p:nvPr/>
        </p:nvSpPr>
        <p:spPr bwMode="auto">
          <a:xfrm rot="5400000">
            <a:off x="5885324" y="4245595"/>
            <a:ext cx="42135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Line 11"/>
          <p:cNvSpPr>
            <a:spLocks noChangeShapeType="1"/>
          </p:cNvSpPr>
          <p:nvPr/>
        </p:nvSpPr>
        <p:spPr bwMode="auto">
          <a:xfrm rot="5400000">
            <a:off x="7561724" y="4245596"/>
            <a:ext cx="42135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Rounded Rectangle 16"/>
          <p:cNvSpPr/>
          <p:nvPr/>
        </p:nvSpPr>
        <p:spPr>
          <a:xfrm>
            <a:off x="5747689" y="3960379"/>
            <a:ext cx="2291459" cy="266765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Quotes around multiple words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173261" y="2036612"/>
            <a:ext cx="6934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>
                <a:solidFill>
                  <a:srgbClr val="2D5BFF"/>
                </a:solidFill>
                <a:latin typeface="Consolas" panose="020B0609020204030204" pitchFamily="49" charset="0"/>
                <a:cs typeface="Calibri"/>
              </a:rPr>
              <a:t>SELECT</a:t>
            </a:r>
            <a:r>
              <a:rPr lang="en-US" sz="1600" kern="0" dirty="0">
                <a:latin typeface="Consolas" panose="020B0609020204030204" pitchFamily="49" charset="0"/>
                <a:cs typeface="Calibri"/>
              </a:rPr>
              <a:t> bktitle, slprice + slprice * </a:t>
            </a:r>
            <a:r>
              <a:rPr lang="en-US" sz="1600" b="1" kern="0" dirty="0">
                <a:latin typeface="Consolas" panose="020B0609020204030204" pitchFamily="49" charset="0"/>
                <a:cs typeface="Calibri"/>
              </a:rPr>
              <a:t>.05</a:t>
            </a:r>
            <a:r>
              <a:rPr lang="en-US" sz="1600" kern="0" dirty="0">
                <a:latin typeface="Consolas" panose="020B0609020204030204" pitchFamily="49" charset="0"/>
                <a:cs typeface="Calibri"/>
              </a:rPr>
              <a:t> </a:t>
            </a:r>
            <a:r>
              <a:rPr lang="en-US" sz="1600" b="1" kern="0" dirty="0">
                <a:solidFill>
                  <a:srgbClr val="2D5BFF"/>
                </a:solidFill>
                <a:latin typeface="Consolas" panose="020B0609020204030204" pitchFamily="49" charset="0"/>
                <a:cs typeface="Calibri"/>
              </a:rPr>
              <a:t>AS</a:t>
            </a:r>
            <a:r>
              <a:rPr lang="en-US" sz="1600" kern="0" dirty="0">
                <a:latin typeface="Consolas" panose="020B0609020204030204" pitchFamily="49" charset="0"/>
                <a:cs typeface="Calibri"/>
              </a:rPr>
              <a:t> newslprice</a:t>
            </a:r>
            <a:endParaRPr lang="en-US" sz="1600" dirty="0">
              <a:latin typeface="Consolas" panose="020B0609020204030204" pitchFamily="49" charset="0"/>
            </a:endParaRPr>
          </a:p>
        </p:txBody>
      </p:sp>
      <p:sp>
        <p:nvSpPr>
          <p:cNvPr id="21" name="Rounded Rectangle 16"/>
          <p:cNvSpPr/>
          <p:nvPr/>
        </p:nvSpPr>
        <p:spPr>
          <a:xfrm>
            <a:off x="4142408" y="5198055"/>
            <a:ext cx="1945632" cy="266765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Alias equals expression</a:t>
            </a:r>
          </a:p>
        </p:txBody>
      </p:sp>
      <p:sp>
        <p:nvSpPr>
          <p:cNvPr id="22" name="AutoShape 33"/>
          <p:cNvSpPr>
            <a:spLocks/>
          </p:cNvSpPr>
          <p:nvPr/>
        </p:nvSpPr>
        <p:spPr bwMode="auto">
          <a:xfrm rot="5400000" flipH="1" flipV="1">
            <a:off x="5018700" y="3514405"/>
            <a:ext cx="193049" cy="4138836"/>
          </a:xfrm>
          <a:prstGeom prst="rightBrace">
            <a:avLst>
              <a:gd name="adj1" fmla="val 822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baseline="-25000" dirty="0"/>
          </a:p>
        </p:txBody>
      </p:sp>
      <p:sp>
        <p:nvSpPr>
          <p:cNvPr id="25" name="Rounded Rectangle 16"/>
          <p:cNvSpPr/>
          <p:nvPr/>
        </p:nvSpPr>
        <p:spPr>
          <a:xfrm>
            <a:off x="4035351" y="1586581"/>
            <a:ext cx="2136480" cy="266765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Using AS to specify the alias</a:t>
            </a:r>
          </a:p>
        </p:txBody>
      </p:sp>
      <p:sp>
        <p:nvSpPr>
          <p:cNvPr id="26" name="AutoShape 33"/>
          <p:cNvSpPr>
            <a:spLocks/>
          </p:cNvSpPr>
          <p:nvPr/>
        </p:nvSpPr>
        <p:spPr bwMode="auto">
          <a:xfrm rot="5400000" flipH="1" flipV="1">
            <a:off x="5018700" y="-97027"/>
            <a:ext cx="193049" cy="4138836"/>
          </a:xfrm>
          <a:prstGeom prst="rightBrace">
            <a:avLst>
              <a:gd name="adj1" fmla="val 822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61235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Operators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365908"/>
              </p:ext>
            </p:extLst>
          </p:nvPr>
        </p:nvGraphicFramePr>
        <p:xfrm>
          <a:off x="341924" y="1219200"/>
          <a:ext cx="8421076" cy="4419600"/>
        </p:xfrm>
        <a:graphic>
          <a:graphicData uri="http://schemas.openxmlformats.org/drawingml/2006/table">
            <a:tbl>
              <a:tblPr/>
              <a:tblGrid>
                <a:gridCol w="2127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936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6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Logical Operator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l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ALL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TRUE if all of a set of comparisons are TRUE.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969404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l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AND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TRUE if both Boolean expressions are TRUE.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881729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l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ANY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TRUE if any one of a set of comparisons is TRUE.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612592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l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BETWEEN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TRUE if the operand is within a range.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83035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l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EXISTS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TRUE if a subquery contains any rows.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131782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l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TRUE if the operand is equal to one of a list of expressions.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328689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l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LIKE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TRUE if the operand matches a pattern.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596264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l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OR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TRUE if either Boolean expression is TRUE.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324663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l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SOME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TRUE if some of a set of comparisons are TRUE.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55928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l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NOT 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Inverts the logical value returned by the operators above.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400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506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OR Operator</a:t>
            </a:r>
          </a:p>
        </p:txBody>
      </p:sp>
      <p:pic>
        <p:nvPicPr>
          <p:cNvPr id="4" name="Picture 4" descr="lsn2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025" y="2593812"/>
            <a:ext cx="4167429" cy="84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sp>
        <p:nvSpPr>
          <p:cNvPr id="17" name="AutoShape 33"/>
          <p:cNvSpPr>
            <a:spLocks/>
          </p:cNvSpPr>
          <p:nvPr/>
        </p:nvSpPr>
        <p:spPr bwMode="auto">
          <a:xfrm rot="16200000" flipH="1">
            <a:off x="3710475" y="2815541"/>
            <a:ext cx="85725" cy="1340825"/>
          </a:xfrm>
          <a:prstGeom prst="rightBrace">
            <a:avLst>
              <a:gd name="adj1" fmla="val 8425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 rot="16200000" flipV="1">
            <a:off x="4299438" y="3837411"/>
            <a:ext cx="8366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Rounded Rectangle 14"/>
          <p:cNvSpPr/>
          <p:nvPr/>
        </p:nvSpPr>
        <p:spPr>
          <a:xfrm>
            <a:off x="3014931" y="4054474"/>
            <a:ext cx="3342740" cy="51752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OR operator returns TRUE when either 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Boolean condition is true</a:t>
            </a:r>
          </a:p>
        </p:txBody>
      </p:sp>
      <p:sp>
        <p:nvSpPr>
          <p:cNvPr id="20" name="Rounded Rectangle 15"/>
          <p:cNvSpPr/>
          <p:nvPr/>
        </p:nvSpPr>
        <p:spPr>
          <a:xfrm>
            <a:off x="3014931" y="3609605"/>
            <a:ext cx="1490050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Boolean condition 1</a:t>
            </a:r>
          </a:p>
        </p:txBody>
      </p:sp>
      <p:sp>
        <p:nvSpPr>
          <p:cNvPr id="21" name="Rounded Rectangle 16"/>
          <p:cNvSpPr/>
          <p:nvPr/>
        </p:nvSpPr>
        <p:spPr>
          <a:xfrm>
            <a:off x="4849545" y="3609605"/>
            <a:ext cx="15081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Boolean condition 2</a:t>
            </a:r>
          </a:p>
        </p:txBody>
      </p:sp>
      <p:sp>
        <p:nvSpPr>
          <p:cNvPr id="22" name="AutoShape 33"/>
          <p:cNvSpPr>
            <a:spLocks/>
          </p:cNvSpPr>
          <p:nvPr/>
        </p:nvSpPr>
        <p:spPr bwMode="auto">
          <a:xfrm rot="16200000" flipH="1">
            <a:off x="5544429" y="2824846"/>
            <a:ext cx="85725" cy="1322220"/>
          </a:xfrm>
          <a:prstGeom prst="rightBrace">
            <a:avLst>
              <a:gd name="adj1" fmla="val 8425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897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AND Operator</a:t>
            </a:r>
          </a:p>
        </p:txBody>
      </p:sp>
      <p:pic>
        <p:nvPicPr>
          <p:cNvPr id="4" name="Picture 4" descr="lsn2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419" y="2560465"/>
            <a:ext cx="4848381" cy="1062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33"/>
          <p:cNvSpPr>
            <a:spLocks/>
          </p:cNvSpPr>
          <p:nvPr/>
        </p:nvSpPr>
        <p:spPr bwMode="auto">
          <a:xfrm rot="16200000" flipH="1">
            <a:off x="3583549" y="2865438"/>
            <a:ext cx="85725" cy="1235075"/>
          </a:xfrm>
          <a:prstGeom prst="rightBrace">
            <a:avLst>
              <a:gd name="adj1" fmla="val 8425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rot="16200000" flipV="1">
            <a:off x="4119637" y="3834433"/>
            <a:ext cx="8366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2868752" y="4104094"/>
            <a:ext cx="3607440" cy="46790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AND operator returns TRUE when 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both conditions are true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868752" y="3606627"/>
            <a:ext cx="1524001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Boolean condition 1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875992" y="3606627"/>
            <a:ext cx="1600200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Boolean condition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sp>
        <p:nvSpPr>
          <p:cNvPr id="18" name="AutoShape 33"/>
          <p:cNvSpPr>
            <a:spLocks/>
          </p:cNvSpPr>
          <p:nvPr/>
        </p:nvSpPr>
        <p:spPr bwMode="auto">
          <a:xfrm rot="16200000" flipH="1">
            <a:off x="5612571" y="2662218"/>
            <a:ext cx="85725" cy="1641516"/>
          </a:xfrm>
          <a:prstGeom prst="rightBrace">
            <a:avLst>
              <a:gd name="adj1" fmla="val 8425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802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NOT Operator</a:t>
            </a:r>
          </a:p>
        </p:txBody>
      </p:sp>
      <p:pic>
        <p:nvPicPr>
          <p:cNvPr id="4" name="Picture 4" descr="lsn20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7938"/>
          <a:stretch/>
        </p:blipFill>
        <p:spPr bwMode="auto">
          <a:xfrm>
            <a:off x="2479478" y="2714471"/>
            <a:ext cx="4454722" cy="78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6"/>
          <p:cNvSpPr>
            <a:spLocks noChangeShapeType="1"/>
          </p:cNvSpPr>
          <p:nvPr/>
        </p:nvSpPr>
        <p:spPr bwMode="auto">
          <a:xfrm rot="16200000" flipV="1">
            <a:off x="3136638" y="3858350"/>
            <a:ext cx="600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631878" y="3853486"/>
            <a:ext cx="3352800" cy="489914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NOT operator negates the result of the condition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992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AND and NOT Operators in Combination</a:t>
            </a:r>
            <a:endParaRPr lang="en-US" sz="2400" dirty="0"/>
          </a:p>
        </p:txBody>
      </p:sp>
      <p:pic>
        <p:nvPicPr>
          <p:cNvPr id="4" name="Picture 3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264" y="2838830"/>
            <a:ext cx="5734336" cy="980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33"/>
          <p:cNvSpPr>
            <a:spLocks/>
          </p:cNvSpPr>
          <p:nvPr/>
        </p:nvSpPr>
        <p:spPr bwMode="auto">
          <a:xfrm rot="16200000" flipH="1">
            <a:off x="4613131" y="3489324"/>
            <a:ext cx="152400" cy="584201"/>
          </a:xfrm>
          <a:prstGeom prst="rightBrace">
            <a:avLst>
              <a:gd name="adj1" fmla="val 583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990831" y="3886200"/>
            <a:ext cx="1371601" cy="4572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NOT used with AND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792151" y="6445470"/>
            <a:ext cx="2133600" cy="365125"/>
          </a:xfrm>
        </p:spPr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51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Operator Precedence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124987"/>
              </p:ext>
            </p:extLst>
          </p:nvPr>
        </p:nvGraphicFramePr>
        <p:xfrm>
          <a:off x="1295400" y="1219200"/>
          <a:ext cx="6211276" cy="4021240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1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6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Operator Level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Operator Precedence in Each Level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ctr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+ (Positive), - (Negative), ~ (Bitwise NOT)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969404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ctr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* (Multiply), / (Division), % (Modulo)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881729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ctr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+ (Add), + (Concatenate), - (Subtract)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612592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ctr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=, &gt;, &lt;, &gt;=, &lt;=, &lt;&gt;, !=, !&gt;, !&lt; (Comparison operators)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83035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ctr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^ (Bitwise Exclusive OR), &amp; (Bitwise AND), | (Bitwise OR)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131782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ctr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NOT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328689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ctr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AND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596264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ctr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ALL, ANY, BETWEEN, IN, LIKE, OR, SOME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324663"/>
                  </a:ext>
                </a:extLst>
              </a:tr>
              <a:tr h="398360">
                <a:tc>
                  <a:txBody>
                    <a:bodyPr/>
                    <a:lstStyle/>
                    <a:p>
                      <a:pPr marL="57150" indent="0" algn="ctr" fontAlgn="b"/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l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= (Assignment)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55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928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Parentheses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56875"/>
          <a:stretch/>
        </p:blipFill>
        <p:spPr>
          <a:xfrm>
            <a:off x="2070397" y="4052591"/>
            <a:ext cx="552994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55841"/>
          <a:stretch/>
        </p:blipFill>
        <p:spPr>
          <a:xfrm>
            <a:off x="2070396" y="1322583"/>
            <a:ext cx="5529940" cy="672990"/>
          </a:xfrm>
          <a:prstGeom prst="rect">
            <a:avLst/>
          </a:prstGeom>
        </p:spPr>
      </p:pic>
      <p:sp>
        <p:nvSpPr>
          <p:cNvPr id="7" name="AutoShape 33"/>
          <p:cNvSpPr>
            <a:spLocks/>
          </p:cNvSpPr>
          <p:nvPr/>
        </p:nvSpPr>
        <p:spPr bwMode="auto">
          <a:xfrm rot="16200000" flipH="1">
            <a:off x="3243072" y="1518682"/>
            <a:ext cx="85725" cy="1150324"/>
          </a:xfrm>
          <a:prstGeom prst="rightBrace">
            <a:avLst>
              <a:gd name="adj1" fmla="val 8425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9" name="AutoShape 33"/>
          <p:cNvSpPr>
            <a:spLocks/>
          </p:cNvSpPr>
          <p:nvPr/>
        </p:nvSpPr>
        <p:spPr bwMode="auto">
          <a:xfrm rot="16200000" flipH="1">
            <a:off x="5799435" y="607947"/>
            <a:ext cx="85725" cy="2971800"/>
          </a:xfrm>
          <a:prstGeom prst="rightBrace">
            <a:avLst>
              <a:gd name="adj1" fmla="val 8425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10" name="AutoShape 33"/>
          <p:cNvSpPr>
            <a:spLocks/>
          </p:cNvSpPr>
          <p:nvPr/>
        </p:nvSpPr>
        <p:spPr bwMode="auto">
          <a:xfrm rot="16200000" flipH="1">
            <a:off x="6839714" y="4192255"/>
            <a:ext cx="85725" cy="1150324"/>
          </a:xfrm>
          <a:prstGeom prst="rightBrace">
            <a:avLst>
              <a:gd name="adj1" fmla="val 8425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11" name="AutoShape 33"/>
          <p:cNvSpPr>
            <a:spLocks/>
          </p:cNvSpPr>
          <p:nvPr/>
        </p:nvSpPr>
        <p:spPr bwMode="auto">
          <a:xfrm rot="16200000" flipH="1">
            <a:off x="4206857" y="3334861"/>
            <a:ext cx="85725" cy="2971800"/>
          </a:xfrm>
          <a:prstGeom prst="rightBrace">
            <a:avLst>
              <a:gd name="adj1" fmla="val 8425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21" name="Rounded Rectangle 14"/>
          <p:cNvSpPr/>
          <p:nvPr/>
        </p:nvSpPr>
        <p:spPr>
          <a:xfrm>
            <a:off x="480727" y="1322583"/>
            <a:ext cx="1447800" cy="596901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AND performed before OR</a:t>
            </a:r>
          </a:p>
        </p:txBody>
      </p:sp>
      <p:sp>
        <p:nvSpPr>
          <p:cNvPr id="22" name="Rounded Rectangle 14"/>
          <p:cNvSpPr/>
          <p:nvPr/>
        </p:nvSpPr>
        <p:spPr>
          <a:xfrm>
            <a:off x="480728" y="4052591"/>
            <a:ext cx="1447800" cy="596901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Overridden by parentheses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228259" y="3682212"/>
            <a:ext cx="8763683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2925190" y="2458808"/>
            <a:ext cx="749285" cy="749285"/>
          </a:xfrm>
          <a:prstGeom prst="ellipse">
            <a:avLst/>
          </a:prstGeom>
          <a:solidFill>
            <a:srgbClr val="BFEB7B"/>
          </a:solidFill>
          <a:ln w="127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sz="1400" b="1" kern="0" dirty="0">
                <a:latin typeface="Arial"/>
              </a:rPr>
              <a:t>NY</a:t>
            </a:r>
          </a:p>
        </p:txBody>
      </p:sp>
      <p:sp>
        <p:nvSpPr>
          <p:cNvPr id="31" name="Oval 30"/>
          <p:cNvSpPr/>
          <p:nvPr/>
        </p:nvSpPr>
        <p:spPr>
          <a:xfrm>
            <a:off x="5545725" y="2698344"/>
            <a:ext cx="749285" cy="749285"/>
          </a:xfrm>
          <a:prstGeom prst="ellipse">
            <a:avLst/>
          </a:prstGeom>
          <a:solidFill>
            <a:srgbClr val="00B0F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sz="1400" b="1" kern="0" dirty="0">
                <a:latin typeface="Arial"/>
              </a:rPr>
              <a:t>MA</a:t>
            </a:r>
          </a:p>
        </p:txBody>
      </p:sp>
      <p:sp>
        <p:nvSpPr>
          <p:cNvPr id="32" name="Oval 31"/>
          <p:cNvSpPr/>
          <p:nvPr/>
        </p:nvSpPr>
        <p:spPr>
          <a:xfrm>
            <a:off x="5527959" y="2220364"/>
            <a:ext cx="749285" cy="749285"/>
          </a:xfrm>
          <a:prstGeom prst="ellipse">
            <a:avLst/>
          </a:prstGeom>
          <a:solidFill>
            <a:srgbClr val="FFFF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sz="1400" b="1" kern="0" dirty="0">
                <a:latin typeface="Arial"/>
              </a:rPr>
              <a:t>S01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3525818" y="2833450"/>
            <a:ext cx="2282598" cy="0"/>
          </a:xfrm>
          <a:prstGeom prst="line">
            <a:avLst/>
          </a:prstGeom>
          <a:ln w="19050">
            <a:solidFill>
              <a:schemeClr val="tx1"/>
            </a:solidFill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3941518" y="5663906"/>
            <a:ext cx="660694" cy="660694"/>
          </a:xfrm>
          <a:prstGeom prst="ellipse">
            <a:avLst/>
          </a:prstGeom>
          <a:solidFill>
            <a:srgbClr val="00B0F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sz="1400" b="1" kern="0" dirty="0">
                <a:latin typeface="Arial"/>
              </a:rPr>
              <a:t>NY</a:t>
            </a:r>
          </a:p>
        </p:txBody>
      </p:sp>
      <p:sp>
        <p:nvSpPr>
          <p:cNvPr id="48" name="Oval 47"/>
          <p:cNvSpPr/>
          <p:nvPr/>
        </p:nvSpPr>
        <p:spPr>
          <a:xfrm>
            <a:off x="3941518" y="5003212"/>
            <a:ext cx="660694" cy="660694"/>
          </a:xfrm>
          <a:prstGeom prst="ellipse">
            <a:avLst/>
          </a:prstGeom>
          <a:solidFill>
            <a:srgbClr val="00B0F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sz="1400" b="1" kern="0" dirty="0">
                <a:latin typeface="Arial"/>
              </a:rPr>
              <a:t>MA</a:t>
            </a:r>
          </a:p>
        </p:txBody>
      </p:sp>
      <p:sp>
        <p:nvSpPr>
          <p:cNvPr id="49" name="Oval 48"/>
          <p:cNvSpPr/>
          <p:nvPr/>
        </p:nvSpPr>
        <p:spPr>
          <a:xfrm>
            <a:off x="4330977" y="5161234"/>
            <a:ext cx="1005346" cy="1005344"/>
          </a:xfrm>
          <a:prstGeom prst="ellipse">
            <a:avLst/>
          </a:prstGeom>
          <a:solidFill>
            <a:srgbClr val="FFFF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sz="1400" b="1" kern="0" dirty="0">
                <a:latin typeface="Arial"/>
              </a:rPr>
              <a:t>S01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4492839" y="5447811"/>
            <a:ext cx="1080854" cy="1"/>
          </a:xfrm>
          <a:prstGeom prst="straightConnector1">
            <a:avLst/>
          </a:prstGeom>
          <a:ln w="19050">
            <a:solidFill>
              <a:schemeClr val="tx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4492839" y="5888697"/>
            <a:ext cx="1080854" cy="1"/>
          </a:xfrm>
          <a:prstGeom prst="straightConnector1">
            <a:avLst/>
          </a:prstGeom>
          <a:ln w="19050">
            <a:solidFill>
              <a:schemeClr val="tx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5571907" y="5447811"/>
            <a:ext cx="1786" cy="440886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14"/>
          <p:cNvSpPr/>
          <p:nvPr/>
        </p:nvSpPr>
        <p:spPr>
          <a:xfrm>
            <a:off x="3886200" y="2681254"/>
            <a:ext cx="1447800" cy="28127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Included in output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5571907" y="5676606"/>
            <a:ext cx="997537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14"/>
          <p:cNvSpPr/>
          <p:nvPr/>
        </p:nvSpPr>
        <p:spPr>
          <a:xfrm>
            <a:off x="5893464" y="5527616"/>
            <a:ext cx="1447800" cy="28127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Included in output</a:t>
            </a:r>
          </a:p>
        </p:txBody>
      </p:sp>
    </p:spTree>
    <p:extLst>
      <p:ext uri="{BB962C8B-B14F-4D97-AF65-F5344CB8AC3E}">
        <p14:creationId xmlns:p14="http://schemas.microsoft.com/office/powerpoint/2010/main" val="1600810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3BBEF278-B0DD-467A-9561-95B7B619BE35}"/>
              </a:ext>
            </a:extLst>
          </p:cNvPr>
          <p:cNvSpPr/>
          <p:nvPr/>
        </p:nvSpPr>
        <p:spPr>
          <a:xfrm>
            <a:off x="527309" y="2030165"/>
            <a:ext cx="8117795" cy="937735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4" name="Rounded Rectangle 149">
            <a:extLst>
              <a:ext uri="{FF2B5EF4-FFF2-40B4-BE49-F238E27FC236}">
                <a16:creationId xmlns:a16="http://schemas.microsoft.com/office/drawing/2014/main" id="{9D3A0892-D5D6-4B7E-8C7F-F4E3DFD5D2E6}"/>
              </a:ext>
            </a:extLst>
          </p:cNvPr>
          <p:cNvSpPr/>
          <p:nvPr/>
        </p:nvSpPr>
        <p:spPr>
          <a:xfrm>
            <a:off x="647351" y="2095969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en-US" sz="1200" b="1" dirty="0"/>
              <a:t>Query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B5F577-7B24-4E75-BDC6-7361D441F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Comparisons Involving NULL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BD698-F7A8-41FC-911F-7B1496E53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graphicFrame>
        <p:nvGraphicFramePr>
          <p:cNvPr id="6" name="Group 23">
            <a:extLst>
              <a:ext uri="{FF2B5EF4-FFF2-40B4-BE49-F238E27FC236}">
                <a16:creationId xmlns:a16="http://schemas.microsoft.com/office/drawing/2014/main" id="{B4667AF0-2315-4465-AEF0-333B490B0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266827"/>
              </p:ext>
            </p:extLst>
          </p:nvPr>
        </p:nvGraphicFramePr>
        <p:xfrm>
          <a:off x="2102916" y="5111511"/>
          <a:ext cx="5948240" cy="1328187"/>
        </p:xfrm>
        <a:graphic>
          <a:graphicData uri="http://schemas.openxmlformats.org/drawingml/2006/table">
            <a:tbl>
              <a:tblPr/>
              <a:tblGrid>
                <a:gridCol w="14870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7060">
                  <a:extLst>
                    <a:ext uri="{9D8B030D-6E8A-4147-A177-3AD203B41FA5}">
                      <a16:colId xmlns:a16="http://schemas.microsoft.com/office/drawing/2014/main" val="2566240083"/>
                    </a:ext>
                  </a:extLst>
                </a:gridCol>
                <a:gridCol w="1487060">
                  <a:extLst>
                    <a:ext uri="{9D8B030D-6E8A-4147-A177-3AD203B41FA5}">
                      <a16:colId xmlns:a16="http://schemas.microsoft.com/office/drawing/2014/main" val="2140680176"/>
                    </a:ext>
                  </a:extLst>
                </a:gridCol>
                <a:gridCol w="1487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Expression 1</a:t>
                      </a:r>
                    </a:p>
                  </a:txBody>
                  <a:tcPr marL="9525" marR="9525" marT="9525" marB="0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Expression 2</a:t>
                      </a:r>
                    </a:p>
                  </a:txBody>
                  <a:tcPr marL="9525" marR="9525" marT="9525" marB="0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Result of </a:t>
                      </a:r>
                      <a:b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</a:br>
                      <a: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AND Operation</a:t>
                      </a:r>
                    </a:p>
                  </a:txBody>
                  <a:tcPr marL="9525" marR="9525" marT="9525" marB="0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Result of </a:t>
                      </a:r>
                      <a:b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</a:br>
                      <a:r>
                        <a:rPr kumimoji="0" lang="en-US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OR Operation</a:t>
                      </a:r>
                    </a:p>
                  </a:txBody>
                  <a:tcPr marL="9525" marR="9525" marT="9525" marB="0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994"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TRUE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NULL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FALSE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TRUE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1778458"/>
                  </a:ext>
                </a:extLst>
              </a:tr>
              <a:tr h="276994"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NULL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NULL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FALSE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UNKNOWN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5835642"/>
                  </a:ext>
                </a:extLst>
              </a:tr>
              <a:tr h="276994"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FALSE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NULL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FALSE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2713" indent="0" algn="ctr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UNKNOWN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31947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E307A753-F0DD-4AD4-AD93-C16C74E07CDC}"/>
              </a:ext>
            </a:extLst>
          </p:cNvPr>
          <p:cNvSpPr/>
          <p:nvPr/>
        </p:nvSpPr>
        <p:spPr>
          <a:xfrm>
            <a:off x="2354805" y="2008227"/>
            <a:ext cx="52203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*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Titles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slprice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40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devcost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15000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44.50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40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NULL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15000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TRUE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NULL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 </a:t>
            </a:r>
            <a:endParaRPr lang="en-US" dirty="0"/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dirty="0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16A8C551-10FE-403A-9D2A-A5D3E37B3368}"/>
              </a:ext>
            </a:extLst>
          </p:cNvPr>
          <p:cNvSpPr/>
          <p:nvPr/>
        </p:nvSpPr>
        <p:spPr>
          <a:xfrm>
            <a:off x="527309" y="1092678"/>
            <a:ext cx="8117795" cy="775848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7" name="Rounded Rectangle 15">
            <a:extLst>
              <a:ext uri="{FF2B5EF4-FFF2-40B4-BE49-F238E27FC236}">
                <a16:creationId xmlns:a16="http://schemas.microsoft.com/office/drawing/2014/main" id="{784AF027-89C2-42D5-93A8-42F31C4435F3}"/>
              </a:ext>
            </a:extLst>
          </p:cNvPr>
          <p:cNvSpPr/>
          <p:nvPr/>
        </p:nvSpPr>
        <p:spPr>
          <a:xfrm>
            <a:off x="647351" y="1193704"/>
            <a:ext cx="1678255" cy="54681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Row to be evaluated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DD32604B-D748-46E0-88FC-954B2C831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547" y="1193704"/>
            <a:ext cx="5948240" cy="546812"/>
          </a:xfrm>
          <a:prstGeom prst="rect">
            <a:avLst/>
          </a:prstGeom>
        </p:spPr>
      </p:pic>
      <p:sp>
        <p:nvSpPr>
          <p:cNvPr id="49" name="Rounded Rectangle 15">
            <a:extLst>
              <a:ext uri="{FF2B5EF4-FFF2-40B4-BE49-F238E27FC236}">
                <a16:creationId xmlns:a16="http://schemas.microsoft.com/office/drawing/2014/main" id="{A023C3D5-3BBA-48D6-88D9-253056AC5C29}"/>
              </a:ext>
            </a:extLst>
          </p:cNvPr>
          <p:cNvSpPr/>
          <p:nvPr/>
        </p:nvSpPr>
        <p:spPr>
          <a:xfrm>
            <a:off x="3718765" y="4511635"/>
            <a:ext cx="2716543" cy="521959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This row will not be included 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in the result</a:t>
            </a:r>
          </a:p>
        </p:txBody>
      </p:sp>
      <p:sp>
        <p:nvSpPr>
          <p:cNvPr id="58" name="AutoShape 33">
            <a:extLst>
              <a:ext uri="{FF2B5EF4-FFF2-40B4-BE49-F238E27FC236}">
                <a16:creationId xmlns:a16="http://schemas.microsoft.com/office/drawing/2014/main" id="{FC9016C1-D611-4B2F-A924-24F6C1A37ECC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4044160" y="2855234"/>
            <a:ext cx="85725" cy="1253279"/>
          </a:xfrm>
          <a:prstGeom prst="rightBrace">
            <a:avLst>
              <a:gd name="adj1" fmla="val 84259"/>
              <a:gd name="adj2" fmla="val 50000"/>
            </a:avLst>
          </a:prstGeom>
          <a:noFill/>
          <a:ln w="2222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59" name="AutoShape 33">
            <a:extLst>
              <a:ext uri="{FF2B5EF4-FFF2-40B4-BE49-F238E27FC236}">
                <a16:creationId xmlns:a16="http://schemas.microsoft.com/office/drawing/2014/main" id="{830180F3-9126-433A-BBDE-9111DA45CBF6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6023714" y="2760355"/>
            <a:ext cx="85725" cy="1443038"/>
          </a:xfrm>
          <a:prstGeom prst="rightBrace">
            <a:avLst>
              <a:gd name="adj1" fmla="val 84259"/>
              <a:gd name="adj2" fmla="val 50000"/>
            </a:avLst>
          </a:prstGeom>
          <a:noFill/>
          <a:ln w="2222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64D90B1-BDCE-4AFE-B591-9A6299B14412}"/>
              </a:ext>
            </a:extLst>
          </p:cNvPr>
          <p:cNvCxnSpPr/>
          <p:nvPr/>
        </p:nvCxnSpPr>
        <p:spPr>
          <a:xfrm>
            <a:off x="2762833" y="3107600"/>
            <a:ext cx="1579902" cy="129540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3A514FD-4AD1-4D7A-89EB-D4ADDDBE52D4}"/>
              </a:ext>
            </a:extLst>
          </p:cNvPr>
          <p:cNvCxnSpPr>
            <a:cxnSpLocks/>
          </p:cNvCxnSpPr>
          <p:nvPr/>
        </p:nvCxnSpPr>
        <p:spPr>
          <a:xfrm flipH="1">
            <a:off x="5862750" y="3107600"/>
            <a:ext cx="1579902" cy="129540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77D452C7-F904-4324-A601-F54F3F1A62AE}"/>
              </a:ext>
            </a:extLst>
          </p:cNvPr>
          <p:cNvSpPr/>
          <p:nvPr/>
        </p:nvSpPr>
        <p:spPr>
          <a:xfrm>
            <a:off x="4508716" y="4201718"/>
            <a:ext cx="12214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FALSE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535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Search Condition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4" descr="lsn4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311" y="2867659"/>
            <a:ext cx="427482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9"/>
          <p:cNvSpPr>
            <a:spLocks noChangeShapeType="1"/>
          </p:cNvSpPr>
          <p:nvPr/>
        </p:nvSpPr>
        <p:spPr bwMode="auto">
          <a:xfrm rot="16200000" flipV="1">
            <a:off x="3098800" y="3738880"/>
            <a:ext cx="44704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H="1">
            <a:off x="4433619" y="3398837"/>
            <a:ext cx="1657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2636520" y="3962400"/>
            <a:ext cx="1097281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 name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810000" y="3962400"/>
            <a:ext cx="609600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Value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837478" y="3261358"/>
            <a:ext cx="1837642" cy="701041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Criteria used to search for selected values in the table</a:t>
            </a:r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 rot="16200000" flipV="1">
            <a:off x="3891280" y="3738880"/>
            <a:ext cx="44704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833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Searching Using a Simple Condition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a list of all books with a price of $50 or more.</a:t>
            </a:r>
          </a:p>
          <a:p>
            <a:r>
              <a:rPr lang="en-US" dirty="0"/>
              <a:t>Confirm that a book named "Sailing" is available.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637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Comparing Calculated Column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all book titles for which the sale price will be greater than $45 after a 7% discount.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7630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Searching for Rows Using Multiple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Produce a list of customers:</a:t>
            </a:r>
          </a:p>
          <a:p>
            <a:pPr lvl="1"/>
            <a:r>
              <a:rPr lang="en-US" dirty="0"/>
              <a:t>In New York State</a:t>
            </a:r>
          </a:p>
          <a:p>
            <a:pPr lvl="1"/>
            <a:r>
              <a:rPr lang="en-US" dirty="0"/>
              <a:t>In New York State or Massachusetts</a:t>
            </a:r>
          </a:p>
          <a:p>
            <a:pPr lvl="1"/>
            <a:r>
              <a:rPr lang="en-US" dirty="0"/>
              <a:t>In New York State or Massachusetts, whose sales representative has an ID of S01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8099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BETWEEN…AND Operator</a:t>
            </a:r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 flipH="1" flipV="1">
            <a:off x="5547696" y="3353784"/>
            <a:ext cx="390525" cy="479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rot="5400000">
            <a:off x="4052021" y="3577623"/>
            <a:ext cx="31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Line 23"/>
          <p:cNvSpPr>
            <a:spLocks noChangeShapeType="1"/>
          </p:cNvSpPr>
          <p:nvPr/>
        </p:nvSpPr>
        <p:spPr bwMode="auto">
          <a:xfrm rot="16200000" flipV="1">
            <a:off x="3358283" y="2354709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3532909" y="3649060"/>
            <a:ext cx="1368424" cy="4572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Specifies values outside of range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069354" y="2013396"/>
            <a:ext cx="962026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Start value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sp>
        <p:nvSpPr>
          <p:cNvPr id="21" name="Line 23">
            <a:extLst>
              <a:ext uri="{FF2B5EF4-FFF2-40B4-BE49-F238E27FC236}">
                <a16:creationId xmlns:a16="http://schemas.microsoft.com/office/drawing/2014/main" id="{A041CF2F-4373-4856-BA48-CA3923CBA0B6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4310781" y="2354709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4142509" y="2013396"/>
            <a:ext cx="962027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End value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4271EE-B53E-4A0C-85FE-0F4228AEBF90}"/>
              </a:ext>
            </a:extLst>
          </p:cNvPr>
          <p:cNvSpPr/>
          <p:nvPr/>
        </p:nvSpPr>
        <p:spPr>
          <a:xfrm>
            <a:off x="2373313" y="5147846"/>
            <a:ext cx="52580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NOT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slprice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&gt;=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50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slprice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&lt;=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55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)</a:t>
            </a:r>
            <a:endParaRPr lang="en-US" sz="16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F6D3CF-8719-4924-8CEF-63BCC5C908D5}"/>
              </a:ext>
            </a:extLst>
          </p:cNvPr>
          <p:cNvSpPr/>
          <p:nvPr/>
        </p:nvSpPr>
        <p:spPr>
          <a:xfrm>
            <a:off x="2362200" y="2570223"/>
            <a:ext cx="44265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bktitle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slprice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Titles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slprice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NOT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BETWEEN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50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55</a:t>
            </a:r>
          </a:p>
        </p:txBody>
      </p:sp>
      <p:sp>
        <p:nvSpPr>
          <p:cNvPr id="23" name="Line 15">
            <a:extLst>
              <a:ext uri="{FF2B5EF4-FFF2-40B4-BE49-F238E27FC236}">
                <a16:creationId xmlns:a16="http://schemas.microsoft.com/office/drawing/2014/main" id="{1EC2A059-5A2F-4734-95A7-CF64EE8643F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74708" y="3353784"/>
            <a:ext cx="390525" cy="479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5442922" y="3649059"/>
            <a:ext cx="866774" cy="4572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Range of values</a:t>
            </a:r>
          </a:p>
        </p:txBody>
      </p:sp>
      <p:sp>
        <p:nvSpPr>
          <p:cNvPr id="24" name="Rounded Rectangle 15">
            <a:extLst>
              <a:ext uri="{FF2B5EF4-FFF2-40B4-BE49-F238E27FC236}">
                <a16:creationId xmlns:a16="http://schemas.microsoft.com/office/drawing/2014/main" id="{967B6032-AA25-40AF-9186-405AFEFB8CF7}"/>
              </a:ext>
            </a:extLst>
          </p:cNvPr>
          <p:cNvSpPr/>
          <p:nvPr/>
        </p:nvSpPr>
        <p:spPr>
          <a:xfrm>
            <a:off x="2402754" y="4758657"/>
            <a:ext cx="3906941" cy="33365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Equivalent WHERE clause using two comparison operators</a:t>
            </a:r>
          </a:p>
        </p:txBody>
      </p:sp>
    </p:spTree>
    <p:extLst>
      <p:ext uri="{BB962C8B-B14F-4D97-AF65-F5344CB8AC3E}">
        <p14:creationId xmlns:p14="http://schemas.microsoft.com/office/powerpoint/2010/main" val="975566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IN Operator</a:t>
            </a:r>
          </a:p>
        </p:txBody>
      </p:sp>
      <p:pic>
        <p:nvPicPr>
          <p:cNvPr id="4" name="Picture 4" descr="lsn2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90800"/>
            <a:ext cx="4173333" cy="97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6"/>
          <p:cNvSpPr>
            <a:spLocks noChangeShapeType="1"/>
          </p:cNvSpPr>
          <p:nvPr/>
        </p:nvSpPr>
        <p:spPr bwMode="auto">
          <a:xfrm rot="5400000">
            <a:off x="3695700" y="38100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AutoShape 10"/>
          <p:cNvSpPr>
            <a:spLocks/>
          </p:cNvSpPr>
          <p:nvPr/>
        </p:nvSpPr>
        <p:spPr bwMode="auto">
          <a:xfrm rot="16200000" flipH="1">
            <a:off x="5355430" y="2540794"/>
            <a:ext cx="161925" cy="1862137"/>
          </a:xfrm>
          <a:prstGeom prst="rightBrace">
            <a:avLst>
              <a:gd name="adj1" fmla="val 50000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767012" y="4191002"/>
            <a:ext cx="3752850" cy="45719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IN operator returns the rows 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that match the list of values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357687" y="3607790"/>
            <a:ext cx="2162175" cy="43081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List of values within parentheses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sp>
        <p:nvSpPr>
          <p:cNvPr id="14" name="Line 6">
            <a:extLst>
              <a:ext uri="{FF2B5EF4-FFF2-40B4-BE49-F238E27FC236}">
                <a16:creationId xmlns:a16="http://schemas.microsoft.com/office/drawing/2014/main" id="{1E6B1EED-EBA7-434A-8484-5A5413D29FDE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490912" y="3543299"/>
            <a:ext cx="361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2767012" y="3607790"/>
            <a:ext cx="1166812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 name</a:t>
            </a:r>
          </a:p>
        </p:txBody>
      </p:sp>
    </p:spTree>
    <p:extLst>
      <p:ext uri="{BB962C8B-B14F-4D97-AF65-F5344CB8AC3E}">
        <p14:creationId xmlns:p14="http://schemas.microsoft.com/office/powerpoint/2010/main" val="3865645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NULL Value</a:t>
            </a:r>
          </a:p>
        </p:txBody>
      </p:sp>
      <p:pic>
        <p:nvPicPr>
          <p:cNvPr id="4" name="Picture 3" descr="Screen Shot 2013-11-27 at 10.31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819400"/>
            <a:ext cx="3924300" cy="17526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791200" y="2895599"/>
            <a:ext cx="1524000" cy="500063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Two NULL values are not equal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791200" y="3962400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Not equal to NULL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810000" y="5029201"/>
            <a:ext cx="2667000" cy="304799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The word NULL is displayed</a:t>
            </a:r>
          </a:p>
        </p:txBody>
      </p:sp>
      <p:sp>
        <p:nvSpPr>
          <p:cNvPr id="10" name="Line 313"/>
          <p:cNvSpPr>
            <a:spLocks noChangeShapeType="1"/>
          </p:cNvSpPr>
          <p:nvPr/>
        </p:nvSpPr>
        <p:spPr bwMode="auto">
          <a:xfrm rot="10800000">
            <a:off x="5257800" y="31242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" name="Line 250"/>
          <p:cNvSpPr>
            <a:spLocks noChangeShapeType="1"/>
          </p:cNvSpPr>
          <p:nvPr/>
        </p:nvSpPr>
        <p:spPr bwMode="auto">
          <a:xfrm flipH="1">
            <a:off x="5257799" y="3124200"/>
            <a:ext cx="530224" cy="30479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Line 139"/>
          <p:cNvSpPr>
            <a:spLocks noChangeShapeType="1"/>
          </p:cNvSpPr>
          <p:nvPr/>
        </p:nvSpPr>
        <p:spPr bwMode="auto">
          <a:xfrm rot="16200000" flipV="1">
            <a:off x="4686300" y="2705099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Line 313"/>
          <p:cNvSpPr>
            <a:spLocks noChangeShapeType="1"/>
          </p:cNvSpPr>
          <p:nvPr/>
        </p:nvSpPr>
        <p:spPr bwMode="auto">
          <a:xfrm rot="10800000">
            <a:off x="5181598" y="4114800"/>
            <a:ext cx="60960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Line 314"/>
          <p:cNvSpPr>
            <a:spLocks noChangeShapeType="1"/>
          </p:cNvSpPr>
          <p:nvPr/>
        </p:nvSpPr>
        <p:spPr bwMode="auto">
          <a:xfrm rot="16200000" flipV="1">
            <a:off x="4856163" y="4745038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167187" y="2328862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Value is unknown</a:t>
            </a:r>
          </a:p>
        </p:txBody>
      </p:sp>
    </p:spTree>
    <p:extLst>
      <p:ext uri="{BB962C8B-B14F-4D97-AF65-F5344CB8AC3E}">
        <p14:creationId xmlns:p14="http://schemas.microsoft.com/office/powerpoint/2010/main" val="1699864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32AD7DF-602B-4192-A172-D81CF048EC70}"/>
              </a:ext>
            </a:extLst>
          </p:cNvPr>
          <p:cNvSpPr/>
          <p:nvPr/>
        </p:nvSpPr>
        <p:spPr>
          <a:xfrm>
            <a:off x="492805" y="3988590"/>
            <a:ext cx="8117795" cy="1574010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0BD83EF5-D167-4381-8976-EB01473C91AB}"/>
              </a:ext>
            </a:extLst>
          </p:cNvPr>
          <p:cNvSpPr/>
          <p:nvPr/>
        </p:nvSpPr>
        <p:spPr>
          <a:xfrm>
            <a:off x="765323" y="3577566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Rounded Rectangle 149">
            <a:extLst>
              <a:ext uri="{FF2B5EF4-FFF2-40B4-BE49-F238E27FC236}">
                <a16:creationId xmlns:a16="http://schemas.microsoft.com/office/drawing/2014/main" id="{C3E375A2-B376-49E1-815F-94D4402C12E9}"/>
              </a:ext>
            </a:extLst>
          </p:cNvPr>
          <p:cNvSpPr/>
          <p:nvPr/>
        </p:nvSpPr>
        <p:spPr>
          <a:xfrm>
            <a:off x="612847" y="2136740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dirty="0"/>
              <a:t>Query</a:t>
            </a:r>
          </a:p>
        </p:txBody>
      </p:sp>
      <p:sp>
        <p:nvSpPr>
          <p:cNvPr id="27" name="Rounded Rectangle 149">
            <a:extLst>
              <a:ext uri="{FF2B5EF4-FFF2-40B4-BE49-F238E27FC236}">
                <a16:creationId xmlns:a16="http://schemas.microsoft.com/office/drawing/2014/main" id="{96126C22-91E7-4351-8F48-406E65F12570}"/>
              </a:ext>
            </a:extLst>
          </p:cNvPr>
          <p:cNvSpPr/>
          <p:nvPr/>
        </p:nvSpPr>
        <p:spPr>
          <a:xfrm>
            <a:off x="687359" y="4284420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>
              <a:defRPr/>
            </a:pPr>
            <a:r>
              <a:rPr lang="en-US" sz="1200" b="1" dirty="0"/>
              <a:t>Output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IS NULL Clause</a:t>
            </a:r>
          </a:p>
        </p:txBody>
      </p:sp>
      <p:pic>
        <p:nvPicPr>
          <p:cNvPr id="4" name="Picture 4" descr="lsn2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703" y="1906135"/>
            <a:ext cx="5613334" cy="10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33"/>
          <p:cNvSpPr>
            <a:spLocks/>
          </p:cNvSpPr>
          <p:nvPr/>
        </p:nvSpPr>
        <p:spPr bwMode="auto">
          <a:xfrm rot="16200000" flipH="1">
            <a:off x="4570739" y="1549710"/>
            <a:ext cx="171516" cy="2636838"/>
          </a:xfrm>
          <a:prstGeom prst="rightBrace">
            <a:avLst>
              <a:gd name="adj1" fmla="val 68798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5761718" y="4657206"/>
            <a:ext cx="2391715" cy="3810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Rows that contain NULL values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 dirty="0"/>
          </a:p>
        </p:txBody>
      </p:sp>
      <p:sp>
        <p:nvSpPr>
          <p:cNvPr id="18" name="AutoShape 33">
            <a:extLst>
              <a:ext uri="{FF2B5EF4-FFF2-40B4-BE49-F238E27FC236}">
                <a16:creationId xmlns:a16="http://schemas.microsoft.com/office/drawing/2014/main" id="{1E75C65C-C186-44AF-A313-31AAF32E64C1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7275045" y="2093429"/>
            <a:ext cx="171516" cy="1549400"/>
          </a:xfrm>
          <a:prstGeom prst="rightBrace">
            <a:avLst>
              <a:gd name="adj1" fmla="val 68798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endParaRPr lang="en-US" dirty="0"/>
          </a:p>
        </p:txBody>
      </p:sp>
      <p:sp>
        <p:nvSpPr>
          <p:cNvPr id="20" name="Rounded Rectangle 10">
            <a:extLst>
              <a:ext uri="{FF2B5EF4-FFF2-40B4-BE49-F238E27FC236}">
                <a16:creationId xmlns:a16="http://schemas.microsoft.com/office/drawing/2014/main" id="{0415D562-AC3E-4DF8-87CE-776709CAD3D3}"/>
              </a:ext>
            </a:extLst>
          </p:cNvPr>
          <p:cNvSpPr/>
          <p:nvPr/>
        </p:nvSpPr>
        <p:spPr>
          <a:xfrm>
            <a:off x="3880319" y="3079761"/>
            <a:ext cx="1524000" cy="578734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Condition 1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slprice in this range</a:t>
            </a:r>
          </a:p>
        </p:txBody>
      </p:sp>
      <p:sp>
        <p:nvSpPr>
          <p:cNvPr id="21" name="Rounded Rectangle 12">
            <a:extLst>
              <a:ext uri="{FF2B5EF4-FFF2-40B4-BE49-F238E27FC236}">
                <a16:creationId xmlns:a16="http://schemas.microsoft.com/office/drawing/2014/main" id="{16FE9C25-2523-484A-942A-012297CAB161}"/>
              </a:ext>
            </a:extLst>
          </p:cNvPr>
          <p:cNvSpPr/>
          <p:nvPr/>
        </p:nvSpPr>
        <p:spPr>
          <a:xfrm>
            <a:off x="7156761" y="3079762"/>
            <a:ext cx="1258142" cy="578733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Condition 2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devcost contains NULL</a:t>
            </a:r>
          </a:p>
        </p:txBody>
      </p:sp>
      <p:sp>
        <p:nvSpPr>
          <p:cNvPr id="22" name="Callout: Left-Right Arrow 21">
            <a:extLst>
              <a:ext uri="{FF2B5EF4-FFF2-40B4-BE49-F238E27FC236}">
                <a16:creationId xmlns:a16="http://schemas.microsoft.com/office/drawing/2014/main" id="{BE7BDE45-419D-44E0-BFDF-6D7667F560DC}"/>
              </a:ext>
            </a:extLst>
          </p:cNvPr>
          <p:cNvSpPr/>
          <p:nvPr/>
        </p:nvSpPr>
        <p:spPr>
          <a:xfrm>
            <a:off x="5480520" y="3080360"/>
            <a:ext cx="1600040" cy="784993"/>
          </a:xfrm>
          <a:prstGeom prst="leftRightArrowCallout">
            <a:avLst>
              <a:gd name="adj1" fmla="val 20662"/>
              <a:gd name="adj2" fmla="val 47775"/>
              <a:gd name="adj3" fmla="val 41268"/>
              <a:gd name="adj4" fmla="val 61456"/>
            </a:avLst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Both conditions must be true</a:t>
            </a:r>
          </a:p>
        </p:txBody>
      </p:sp>
      <p:sp>
        <p:nvSpPr>
          <p:cNvPr id="23" name="Line 139">
            <a:extLst>
              <a:ext uri="{FF2B5EF4-FFF2-40B4-BE49-F238E27FC236}">
                <a16:creationId xmlns:a16="http://schemas.microsoft.com/office/drawing/2014/main" id="{33BBCCBD-7D94-476F-B86D-B2C1EB85C390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6134343" y="2885744"/>
            <a:ext cx="266699" cy="0"/>
          </a:xfrm>
          <a:prstGeom prst="line">
            <a:avLst/>
          </a:prstGeom>
          <a:noFill/>
          <a:ln w="19050" cap="rnd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73E377-DC88-4943-94F5-36E1474F6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0519" y="4447656"/>
            <a:ext cx="2952381" cy="742857"/>
          </a:xfrm>
          <a:prstGeom prst="rect">
            <a:avLst/>
          </a:prstGeom>
          <a:effectLst>
            <a:glow rad="38100">
              <a:schemeClr val="tx1">
                <a:alpha val="69000"/>
              </a:schemeClr>
            </a:glow>
          </a:effectLst>
        </p:spPr>
      </p:pic>
      <p:sp>
        <p:nvSpPr>
          <p:cNvPr id="28" name="AutoShape 33">
            <a:extLst>
              <a:ext uri="{FF2B5EF4-FFF2-40B4-BE49-F238E27FC236}">
                <a16:creationId xmlns:a16="http://schemas.microsoft.com/office/drawing/2014/main" id="{C46A9950-1C00-464B-A7B5-15B88EAEF849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5571218" y="4636290"/>
            <a:ext cx="76200" cy="531018"/>
          </a:xfrm>
          <a:prstGeom prst="rightBrace">
            <a:avLst>
              <a:gd name="adj1" fmla="val 833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407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49">
            <a:extLst>
              <a:ext uri="{FF2B5EF4-FFF2-40B4-BE49-F238E27FC236}">
                <a16:creationId xmlns:a16="http://schemas.microsoft.com/office/drawing/2014/main" id="{C7079CCA-ADC6-48D4-906D-A3ACE5DF4ED8}"/>
              </a:ext>
            </a:extLst>
          </p:cNvPr>
          <p:cNvSpPr/>
          <p:nvPr/>
        </p:nvSpPr>
        <p:spPr>
          <a:xfrm>
            <a:off x="577242" y="2136740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Query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IS NOT NULL Clause</a:t>
            </a:r>
          </a:p>
        </p:txBody>
      </p:sp>
      <p:pic>
        <p:nvPicPr>
          <p:cNvPr id="4" name="Picture 4" descr="lsn2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948" y="1901820"/>
            <a:ext cx="6413333" cy="105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3795790" y="3077033"/>
            <a:ext cx="1623074" cy="578734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slprice in this range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111174" y="3077034"/>
            <a:ext cx="1219200" cy="578733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devcost not NULL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27</a:t>
            </a:fld>
            <a:endParaRPr lang="en-US" dirty="0"/>
          </a:p>
        </p:txBody>
      </p:sp>
      <p:sp>
        <p:nvSpPr>
          <p:cNvPr id="14" name="AutoShape 8">
            <a:extLst>
              <a:ext uri="{FF2B5EF4-FFF2-40B4-BE49-F238E27FC236}">
                <a16:creationId xmlns:a16="http://schemas.microsoft.com/office/drawing/2014/main" id="{6BB5A125-A948-4667-9D53-494A7C684E18}"/>
              </a:ext>
            </a:extLst>
          </p:cNvPr>
          <p:cNvSpPr>
            <a:spLocks/>
          </p:cNvSpPr>
          <p:nvPr/>
        </p:nvSpPr>
        <p:spPr bwMode="auto">
          <a:xfrm rot="16200000" flipH="1" flipV="1">
            <a:off x="4562392" y="1604875"/>
            <a:ext cx="200025" cy="2625408"/>
          </a:xfrm>
          <a:prstGeom prst="rightBrace">
            <a:avLst>
              <a:gd name="adj1" fmla="val 48718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AutoShape 8">
            <a:extLst>
              <a:ext uri="{FF2B5EF4-FFF2-40B4-BE49-F238E27FC236}">
                <a16:creationId xmlns:a16="http://schemas.microsoft.com/office/drawing/2014/main" id="{EF94FB9B-171D-481F-A100-BD53732D0663}"/>
              </a:ext>
            </a:extLst>
          </p:cNvPr>
          <p:cNvSpPr>
            <a:spLocks/>
          </p:cNvSpPr>
          <p:nvPr/>
        </p:nvSpPr>
        <p:spPr bwMode="auto">
          <a:xfrm rot="16200000" flipH="1" flipV="1">
            <a:off x="7441961" y="1924123"/>
            <a:ext cx="200025" cy="1986913"/>
          </a:xfrm>
          <a:prstGeom prst="rightBrace">
            <a:avLst>
              <a:gd name="adj1" fmla="val 48718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Callout: Left-Right Arrow 4">
            <a:extLst>
              <a:ext uri="{FF2B5EF4-FFF2-40B4-BE49-F238E27FC236}">
                <a16:creationId xmlns:a16="http://schemas.microsoft.com/office/drawing/2014/main" id="{0B83E3A4-48B7-4BF4-B3D0-A70A23723907}"/>
              </a:ext>
            </a:extLst>
          </p:cNvPr>
          <p:cNvSpPr/>
          <p:nvPr/>
        </p:nvSpPr>
        <p:spPr>
          <a:xfrm>
            <a:off x="5457171" y="3069007"/>
            <a:ext cx="1607868" cy="740878"/>
          </a:xfrm>
          <a:prstGeom prst="leftRightArrowCallout">
            <a:avLst>
              <a:gd name="adj1" fmla="val 30947"/>
              <a:gd name="adj2" fmla="val 47775"/>
              <a:gd name="adj3" fmla="val 36983"/>
              <a:gd name="adj4" fmla="val 53558"/>
            </a:avLst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Both conditions must be true</a:t>
            </a:r>
          </a:p>
        </p:txBody>
      </p:sp>
      <p:sp>
        <p:nvSpPr>
          <p:cNvPr id="17" name="Line 139">
            <a:extLst>
              <a:ext uri="{FF2B5EF4-FFF2-40B4-BE49-F238E27FC236}">
                <a16:creationId xmlns:a16="http://schemas.microsoft.com/office/drawing/2014/main" id="{5079759E-EFE1-4C45-98EA-BA5ACF6E244D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6132590" y="2898528"/>
            <a:ext cx="266699" cy="0"/>
          </a:xfrm>
          <a:prstGeom prst="line">
            <a:avLst/>
          </a:prstGeom>
          <a:noFill/>
          <a:ln w="19050" cap="rnd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B0028F4-88D4-4E99-AF2E-271A0B91EB06}"/>
              </a:ext>
            </a:extLst>
          </p:cNvPr>
          <p:cNvSpPr/>
          <p:nvPr/>
        </p:nvSpPr>
        <p:spPr>
          <a:xfrm>
            <a:off x="457200" y="3988590"/>
            <a:ext cx="8117795" cy="1574010"/>
          </a:xfrm>
          <a:prstGeom prst="roundRect">
            <a:avLst>
              <a:gd name="adj" fmla="val 7024"/>
            </a:avLst>
          </a:prstGeom>
          <a:solidFill>
            <a:schemeClr val="bg1">
              <a:lumMod val="85000"/>
              <a:alpha val="33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8400C1D5-DC76-4FFC-A9B8-B00B2BE1D08B}"/>
              </a:ext>
            </a:extLst>
          </p:cNvPr>
          <p:cNvSpPr/>
          <p:nvPr/>
        </p:nvSpPr>
        <p:spPr>
          <a:xfrm>
            <a:off x="729718" y="3577566"/>
            <a:ext cx="1542278" cy="588582"/>
          </a:xfrm>
          <a:prstGeom prst="downArrow">
            <a:avLst>
              <a:gd name="adj1" fmla="val 52273"/>
              <a:gd name="adj2" fmla="val 62481"/>
            </a:avLst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4" name="Rounded Rectangle 149">
            <a:extLst>
              <a:ext uri="{FF2B5EF4-FFF2-40B4-BE49-F238E27FC236}">
                <a16:creationId xmlns:a16="http://schemas.microsoft.com/office/drawing/2014/main" id="{C627AC04-BECF-4BE4-8FE2-60C490CF125A}"/>
              </a:ext>
            </a:extLst>
          </p:cNvPr>
          <p:cNvSpPr/>
          <p:nvPr/>
        </p:nvSpPr>
        <p:spPr>
          <a:xfrm>
            <a:off x="651754" y="4284420"/>
            <a:ext cx="1658681" cy="263250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lvl="0" algn="ctr" defTabSz="914400">
              <a:defRPr/>
            </a:pPr>
            <a:r>
              <a:rPr lang="en-US" sz="1200" b="1" kern="0" dirty="0">
                <a:solidFill>
                  <a:srgbClr val="000000"/>
                </a:solidFill>
                <a:latin typeface="Calibri"/>
                <a:cs typeface="Calibri"/>
              </a:rPr>
              <a:t>Output</a:t>
            </a:r>
          </a:p>
        </p:txBody>
      </p:sp>
      <p:sp>
        <p:nvSpPr>
          <p:cNvPr id="26" name="AutoShape 33">
            <a:extLst>
              <a:ext uri="{FF2B5EF4-FFF2-40B4-BE49-F238E27FC236}">
                <a16:creationId xmlns:a16="http://schemas.microsoft.com/office/drawing/2014/main" id="{6F21FD71-615D-4245-8065-F2CB33139D56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5535613" y="4722014"/>
            <a:ext cx="76200" cy="383643"/>
          </a:xfrm>
          <a:prstGeom prst="rightBrace">
            <a:avLst>
              <a:gd name="adj1" fmla="val 83333"/>
              <a:gd name="adj2" fmla="val 50000"/>
            </a:avLst>
          </a:prstGeom>
          <a:noFill/>
          <a:ln w="28575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/>
          <a:p>
            <a:endParaRPr lang="en-US" dirty="0"/>
          </a:p>
        </p:txBody>
      </p:sp>
      <p:sp>
        <p:nvSpPr>
          <p:cNvPr id="27" name="Rounded Rectangle 16">
            <a:extLst>
              <a:ext uri="{FF2B5EF4-FFF2-40B4-BE49-F238E27FC236}">
                <a16:creationId xmlns:a16="http://schemas.microsoft.com/office/drawing/2014/main" id="{669543FD-0B14-4191-9601-80338102ADF2}"/>
              </a:ext>
            </a:extLst>
          </p:cNvPr>
          <p:cNvSpPr/>
          <p:nvPr/>
        </p:nvSpPr>
        <p:spPr>
          <a:xfrm>
            <a:off x="5732463" y="4666574"/>
            <a:ext cx="2391715" cy="476464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Rows that do not contain NULL values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9D7494-6658-4015-A45B-24F83B92E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5742" y="4543753"/>
            <a:ext cx="2971429" cy="561905"/>
          </a:xfrm>
          <a:prstGeom prst="rect">
            <a:avLst/>
          </a:prstGeom>
          <a:effectLst>
            <a:glow rad="38100">
              <a:schemeClr val="tx1">
                <a:alpha val="69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98801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Searching for a Range of Values and NULL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Produce three lists:</a:t>
            </a:r>
          </a:p>
          <a:p>
            <a:pPr lvl="1"/>
            <a:r>
              <a:rPr lang="en-US" dirty="0"/>
              <a:t>All books priced between $35 and $70</a:t>
            </a:r>
          </a:p>
          <a:p>
            <a:pPr lvl="1"/>
            <a:r>
              <a:rPr lang="en-US" dirty="0"/>
              <a:t>All books that do not have a defined development cost</a:t>
            </a:r>
          </a:p>
          <a:p>
            <a:pPr lvl="1"/>
            <a:r>
              <a:rPr lang="en-US" dirty="0"/>
              <a:t>All books that have a development cost assigned to them (not NULL)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1374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Wildcards</a:t>
            </a:r>
          </a:p>
        </p:txBody>
      </p:sp>
      <p:pic>
        <p:nvPicPr>
          <p:cNvPr id="8" name="Picture 2" descr="\\172.30.4.15\Common\Vanathi\lsn20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733" y="2743200"/>
            <a:ext cx="3866667" cy="93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8"/>
          <p:cNvSpPr>
            <a:spLocks noChangeShapeType="1"/>
          </p:cNvSpPr>
          <p:nvPr/>
        </p:nvSpPr>
        <p:spPr bwMode="auto">
          <a:xfrm rot="5400000">
            <a:off x="3424720" y="3708979"/>
            <a:ext cx="37147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2819644" y="3676535"/>
            <a:ext cx="1324212" cy="35549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 name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29</a:t>
            </a:fld>
            <a:endParaRPr lang="en-US" dirty="0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rot="5400000">
            <a:off x="4081704" y="3937580"/>
            <a:ext cx="8286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ounded Rectangle 12"/>
          <p:cNvSpPr/>
          <p:nvPr/>
        </p:nvSpPr>
        <p:spPr>
          <a:xfrm>
            <a:off x="3962641" y="4244758"/>
            <a:ext cx="1066800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LIKE operator</a:t>
            </a: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 rot="5400000">
            <a:off x="4881806" y="3708979"/>
            <a:ext cx="37147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Rounded Rectangle 12"/>
          <p:cNvSpPr/>
          <p:nvPr/>
        </p:nvSpPr>
        <p:spPr>
          <a:xfrm>
            <a:off x="4677256" y="3650656"/>
            <a:ext cx="1571386" cy="492023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 character followed by a wildcard</a:t>
            </a:r>
          </a:p>
        </p:txBody>
      </p:sp>
    </p:spTree>
    <p:extLst>
      <p:ext uri="{BB962C8B-B14F-4D97-AF65-F5344CB8AC3E}">
        <p14:creationId xmlns:p14="http://schemas.microsoft.com/office/powerpoint/2010/main" val="2090970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Conditional Search Process</a:t>
            </a:r>
          </a:p>
        </p:txBody>
      </p:sp>
      <p:pic>
        <p:nvPicPr>
          <p:cNvPr id="4" name="Picture 6" descr="imag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485" b="-162485"/>
          <a:stretch>
            <a:fillRect/>
          </a:stretch>
        </p:blipFill>
        <p:spPr>
          <a:xfrm>
            <a:off x="769120" y="1306513"/>
            <a:ext cx="7605760" cy="493553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7688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Pattern Matching</a:t>
            </a:r>
          </a:p>
        </p:txBody>
      </p:sp>
      <p:pic>
        <p:nvPicPr>
          <p:cNvPr id="5" name="Picture 2" descr="\\172.30.4.15\Common\Vanathi\lsn20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227" y="1905000"/>
            <a:ext cx="3573333" cy="109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6"/>
          <p:cNvSpPr>
            <a:spLocks/>
          </p:cNvSpPr>
          <p:nvPr/>
        </p:nvSpPr>
        <p:spPr bwMode="auto">
          <a:xfrm rot="16200000" flipH="1">
            <a:off x="5136284" y="2550391"/>
            <a:ext cx="152400" cy="482600"/>
          </a:xfrm>
          <a:prstGeom prst="rightBrace">
            <a:avLst>
              <a:gd name="adj1" fmla="val 26389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Text Box 37"/>
          <p:cNvSpPr txBox="1">
            <a:spLocks noChangeArrowheads="1"/>
          </p:cNvSpPr>
          <p:nvPr/>
        </p:nvSpPr>
        <p:spPr bwMode="auto">
          <a:xfrm>
            <a:off x="3843338" y="5511511"/>
            <a:ext cx="14906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400" dirty="0"/>
              <a:t>Output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371109" y="2934566"/>
            <a:ext cx="172402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Pattern</a:t>
            </a:r>
          </a:p>
        </p:txBody>
      </p:sp>
      <p:pic>
        <p:nvPicPr>
          <p:cNvPr id="13" name="Picture 12" descr="Screen Shot 2013-11-27 at 11.14.0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911311"/>
            <a:ext cx="3835400" cy="14986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1489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8"/>
          <p:cNvSpPr>
            <a:spLocks noChangeShapeType="1"/>
          </p:cNvSpPr>
          <p:nvPr/>
        </p:nvSpPr>
        <p:spPr bwMode="auto">
          <a:xfrm rot="5400000">
            <a:off x="4207717" y="3692304"/>
            <a:ext cx="408318" cy="963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Wildcards</a:t>
            </a:r>
            <a:endParaRPr lang="en-US" sz="2400" dirty="0"/>
          </a:p>
        </p:txBody>
      </p:sp>
      <p:sp>
        <p:nvSpPr>
          <p:cNvPr id="5" name="Rounded Rectangle 4"/>
          <p:cNvSpPr/>
          <p:nvPr/>
        </p:nvSpPr>
        <p:spPr>
          <a:xfrm>
            <a:off x="2687320" y="3868420"/>
            <a:ext cx="1752600" cy="3810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Wildcard for a single character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31</a:t>
            </a:fld>
            <a:endParaRPr lang="en-US" dirty="0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rot="16200000" flipH="1">
            <a:off x="4499999" y="3692279"/>
            <a:ext cx="445640" cy="5904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648200" y="3868420"/>
            <a:ext cx="1752600" cy="3810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Wildcard for unlimited number of characters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17DE88-646C-4CA6-A3A9-0995EEEF789D}"/>
              </a:ext>
            </a:extLst>
          </p:cNvPr>
          <p:cNvSpPr/>
          <p:nvPr/>
        </p:nvSpPr>
        <p:spPr>
          <a:xfrm>
            <a:off x="1980371" y="274195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address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custname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state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city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Customers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custname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latin typeface="Consolas" panose="020B0609020204030204" pitchFamily="49" charset="0"/>
              </a:rPr>
              <a:t>LIKE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'_o%'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118455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Retrieving Data Based on String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queries to look for:</a:t>
            </a:r>
          </a:p>
          <a:p>
            <a:pPr lvl="1"/>
            <a:r>
              <a:rPr lang="en-US" dirty="0"/>
              <a:t>Books that have “art” in the title</a:t>
            </a:r>
          </a:p>
          <a:p>
            <a:pPr lvl="1"/>
            <a:r>
              <a:rPr lang="en-US" dirty="0"/>
              <a:t>Books whose titles begin with “A”, “M”, or “C”</a:t>
            </a:r>
          </a:p>
          <a:p>
            <a:pPr lvl="1"/>
            <a:r>
              <a:rPr lang="en-US" dirty="0"/>
              <a:t>Books whose titles begin with “A” through “G”</a:t>
            </a:r>
          </a:p>
          <a:p>
            <a:pPr lvl="1"/>
            <a:r>
              <a:rPr lang="en-US" dirty="0"/>
              <a:t>Customers whose ID is a four-digit number</a:t>
            </a:r>
          </a:p>
          <a:p>
            <a:pPr lvl="1"/>
            <a:r>
              <a:rPr lang="en-US" dirty="0"/>
              <a:t>Customers whose ID is a four-digit number ending with 1 or 9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181" y="4572000"/>
            <a:ext cx="2175967" cy="20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6080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Why do you use a condition in a query?</a:t>
            </a:r>
          </a:p>
          <a:p>
            <a:r>
              <a:rPr lang="en-US"/>
              <a:t>What are the operators that you will use when you have more than one condition to be included in a query?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Reflective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sn4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583" y="2865120"/>
            <a:ext cx="3906796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WHERE Clause: Example 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Line 18"/>
          <p:cNvSpPr>
            <a:spLocks noChangeShapeType="1"/>
          </p:cNvSpPr>
          <p:nvPr/>
        </p:nvSpPr>
        <p:spPr bwMode="auto">
          <a:xfrm rot="16200000" flipV="1">
            <a:off x="3532716" y="3854768"/>
            <a:ext cx="45910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3030749" y="4038600"/>
            <a:ext cx="770886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</a:t>
            </a: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 rot="16200000" flipV="1">
            <a:off x="4156920" y="3854768"/>
            <a:ext cx="45910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 rot="16200000" flipV="1">
            <a:off x="4530937" y="3854768"/>
            <a:ext cx="45910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3872228" y="4038600"/>
            <a:ext cx="787719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Operator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724400" y="4038600"/>
            <a:ext cx="614044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1647152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The WHERE Clause: Example 2</a:t>
            </a: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rot="16200000" flipV="1">
            <a:off x="3422448" y="4039125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pic>
        <p:nvPicPr>
          <p:cNvPr id="14" name="Picture 13" descr="Screen Shot 2013-11-26 at 4.54.24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217"/>
          <a:stretch/>
        </p:blipFill>
        <p:spPr>
          <a:xfrm>
            <a:off x="2194407" y="2844389"/>
            <a:ext cx="4591671" cy="914400"/>
          </a:xfrm>
          <a:prstGeom prst="rect">
            <a:avLst/>
          </a:prstGeom>
        </p:spPr>
      </p:pic>
      <p:sp>
        <p:nvSpPr>
          <p:cNvPr id="7" name="AutoShape 33"/>
          <p:cNvSpPr>
            <a:spLocks/>
          </p:cNvSpPr>
          <p:nvPr/>
        </p:nvSpPr>
        <p:spPr bwMode="auto">
          <a:xfrm rot="16200000" flipH="1" flipV="1">
            <a:off x="3566992" y="3064726"/>
            <a:ext cx="89836" cy="1385888"/>
          </a:xfrm>
          <a:prstGeom prst="rightBrace">
            <a:avLst>
              <a:gd name="adj1" fmla="val 13750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dirty="0"/>
          </a:p>
        </p:txBody>
      </p:sp>
      <p:sp>
        <p:nvSpPr>
          <p:cNvPr id="10" name="AutoShape 33"/>
          <p:cNvSpPr>
            <a:spLocks/>
          </p:cNvSpPr>
          <p:nvPr/>
        </p:nvSpPr>
        <p:spPr bwMode="auto">
          <a:xfrm rot="16200000" flipH="1" flipV="1">
            <a:off x="5343517" y="3221757"/>
            <a:ext cx="89836" cy="1071826"/>
          </a:xfrm>
          <a:prstGeom prst="rightBrace">
            <a:avLst>
              <a:gd name="adj1" fmla="val 13750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/>
          <a:p>
            <a:endParaRPr lang="en-US" dirty="0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rot="16200000" flipV="1">
            <a:off x="5203623" y="4039125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317751" y="4114800"/>
            <a:ext cx="2344982" cy="3048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Multiple search conditions</a:t>
            </a:r>
          </a:p>
        </p:txBody>
      </p:sp>
    </p:spTree>
    <p:extLst>
      <p:ext uri="{BB962C8B-B14F-4D97-AF65-F5344CB8AC3E}">
        <p14:creationId xmlns:p14="http://schemas.microsoft.com/office/powerpoint/2010/main" val="1557334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Multiple Conditional Operators</a:t>
            </a:r>
          </a:p>
        </p:txBody>
      </p:sp>
      <p:pic>
        <p:nvPicPr>
          <p:cNvPr id="4" name="Picture 2" descr="\\172.30.4.15\Common\Vanathi\lesson2\topic a\kn3 operators\lsn40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771" y="2591678"/>
            <a:ext cx="4367594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Line 14"/>
          <p:cNvSpPr>
            <a:spLocks noChangeShapeType="1"/>
          </p:cNvSpPr>
          <p:nvPr/>
        </p:nvSpPr>
        <p:spPr bwMode="auto">
          <a:xfrm flipH="1">
            <a:off x="6171162" y="3361298"/>
            <a:ext cx="60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2631931" y="3353678"/>
            <a:ext cx="3395440" cy="0"/>
          </a:xfrm>
          <a:prstGeom prst="line">
            <a:avLst/>
          </a:prstGeom>
          <a:noFill/>
          <a:ln w="190500" cap="flat" cmpd="sng" algn="ctr">
            <a:solidFill>
              <a:schemeClr val="bg1">
                <a:lumMod val="75000"/>
                <a:alpha val="39000"/>
              </a:schemeClr>
            </a:solidFill>
            <a:prstDash val="solid"/>
          </a:ln>
          <a:effectLst/>
        </p:spPr>
      </p:cxnSp>
      <p:sp>
        <p:nvSpPr>
          <p:cNvPr id="19" name="Rounded Rectangle 18"/>
          <p:cNvSpPr/>
          <p:nvPr/>
        </p:nvSpPr>
        <p:spPr>
          <a:xfrm>
            <a:off x="6653560" y="3216359"/>
            <a:ext cx="983177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Conditions</a:t>
            </a:r>
          </a:p>
        </p:txBody>
      </p:sp>
      <p:sp>
        <p:nvSpPr>
          <p:cNvPr id="29" name="Line 7"/>
          <p:cNvSpPr>
            <a:spLocks noChangeShapeType="1"/>
          </p:cNvSpPr>
          <p:nvPr/>
        </p:nvSpPr>
        <p:spPr bwMode="auto">
          <a:xfrm rot="16200000" flipV="1">
            <a:off x="4025290" y="3795357"/>
            <a:ext cx="60872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5" name="Line 7"/>
          <p:cNvSpPr>
            <a:spLocks noChangeShapeType="1"/>
          </p:cNvSpPr>
          <p:nvPr/>
        </p:nvSpPr>
        <p:spPr bwMode="auto">
          <a:xfrm rot="5400000" flipH="1">
            <a:off x="4794784" y="3431590"/>
            <a:ext cx="524744" cy="6435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Line 7"/>
          <p:cNvSpPr>
            <a:spLocks noChangeShapeType="1"/>
          </p:cNvSpPr>
          <p:nvPr/>
        </p:nvSpPr>
        <p:spPr bwMode="auto">
          <a:xfrm rot="5400000" flipH="1">
            <a:off x="5464343" y="3431590"/>
            <a:ext cx="524744" cy="6435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Line 7"/>
          <p:cNvSpPr>
            <a:spLocks noChangeShapeType="1"/>
          </p:cNvSpPr>
          <p:nvPr/>
        </p:nvSpPr>
        <p:spPr bwMode="auto">
          <a:xfrm rot="5400000" flipH="1">
            <a:off x="6051428" y="3431590"/>
            <a:ext cx="524744" cy="6435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Rounded Rectangle 20"/>
          <p:cNvSpPr/>
          <p:nvPr/>
        </p:nvSpPr>
        <p:spPr>
          <a:xfrm>
            <a:off x="4800600" y="3962400"/>
            <a:ext cx="801993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</a:t>
            </a:r>
          </a:p>
        </p:txBody>
      </p:sp>
      <p:sp>
        <p:nvSpPr>
          <p:cNvPr id="33" name="Rounded Rectangle 19"/>
          <p:cNvSpPr/>
          <p:nvPr/>
        </p:nvSpPr>
        <p:spPr>
          <a:xfrm>
            <a:off x="5663100" y="3962401"/>
            <a:ext cx="812197" cy="27463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Operator</a:t>
            </a:r>
          </a:p>
        </p:txBody>
      </p:sp>
      <p:sp>
        <p:nvSpPr>
          <p:cNvPr id="34" name="Rounded Rectangle 21"/>
          <p:cNvSpPr/>
          <p:nvPr/>
        </p:nvSpPr>
        <p:spPr>
          <a:xfrm>
            <a:off x="6534245" y="3960404"/>
            <a:ext cx="609599" cy="276634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Value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640581" y="3254459"/>
            <a:ext cx="818850" cy="213519"/>
          </a:xfrm>
          <a:prstGeom prst="rect">
            <a:avLst/>
          </a:prstGeom>
          <a:noFill/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69" name="Line 7"/>
          <p:cNvSpPr>
            <a:spLocks noChangeShapeType="1"/>
          </p:cNvSpPr>
          <p:nvPr/>
        </p:nvSpPr>
        <p:spPr bwMode="auto">
          <a:xfrm rot="16200000">
            <a:off x="2873573" y="3431590"/>
            <a:ext cx="524744" cy="6435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0" name="Line 7"/>
          <p:cNvSpPr>
            <a:spLocks noChangeShapeType="1"/>
          </p:cNvSpPr>
          <p:nvPr/>
        </p:nvSpPr>
        <p:spPr bwMode="auto">
          <a:xfrm rot="16200000">
            <a:off x="2096805" y="3431590"/>
            <a:ext cx="524744" cy="6435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3956210" y="3962401"/>
            <a:ext cx="784194" cy="27463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Keyword</a:t>
            </a:r>
          </a:p>
        </p:txBody>
      </p:sp>
      <p:sp>
        <p:nvSpPr>
          <p:cNvPr id="74" name="Line 7"/>
          <p:cNvSpPr>
            <a:spLocks noChangeShapeType="1"/>
          </p:cNvSpPr>
          <p:nvPr/>
        </p:nvSpPr>
        <p:spPr bwMode="auto">
          <a:xfrm rot="16200000">
            <a:off x="3263103" y="3431590"/>
            <a:ext cx="524744" cy="6435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1450314" y="3962400"/>
            <a:ext cx="748507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264701" y="3962401"/>
            <a:ext cx="789572" cy="27463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Operator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113221" y="3962401"/>
            <a:ext cx="609599" cy="27463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3320820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Single Conditional Operator</a:t>
            </a:r>
          </a:p>
        </p:txBody>
      </p:sp>
      <p:pic>
        <p:nvPicPr>
          <p:cNvPr id="4" name="Picture 20" descr="ls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848" y="2998788"/>
            <a:ext cx="3110760" cy="67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ine 11"/>
          <p:cNvSpPr>
            <a:spLocks noChangeShapeType="1"/>
          </p:cNvSpPr>
          <p:nvPr/>
        </p:nvSpPr>
        <p:spPr bwMode="auto">
          <a:xfrm rot="16200000" flipV="1">
            <a:off x="2453902" y="3862228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1729050" y="3962400"/>
            <a:ext cx="1172453" cy="26479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WHERE clause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 flipH="1">
            <a:off x="5920050" y="3483293"/>
            <a:ext cx="60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2401144" y="3475673"/>
            <a:ext cx="3395440" cy="0"/>
          </a:xfrm>
          <a:prstGeom prst="line">
            <a:avLst/>
          </a:prstGeom>
          <a:noFill/>
          <a:ln w="190500" cap="flat" cmpd="sng" algn="ctr">
            <a:solidFill>
              <a:schemeClr val="bg1">
                <a:lumMod val="75000"/>
                <a:alpha val="39000"/>
              </a:schemeClr>
            </a:solidFill>
            <a:prstDash val="solid"/>
          </a:ln>
          <a:effectLst/>
        </p:spPr>
      </p:cxnSp>
      <p:sp>
        <p:nvSpPr>
          <p:cNvPr id="27" name="Rounded Rectangle 18"/>
          <p:cNvSpPr/>
          <p:nvPr/>
        </p:nvSpPr>
        <p:spPr>
          <a:xfrm>
            <a:off x="6527250" y="3338354"/>
            <a:ext cx="85837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Condition</a:t>
            </a:r>
          </a:p>
        </p:txBody>
      </p:sp>
      <p:sp>
        <p:nvSpPr>
          <p:cNvPr id="28" name="Line 11"/>
          <p:cNvSpPr>
            <a:spLocks noChangeShapeType="1"/>
          </p:cNvSpPr>
          <p:nvPr/>
        </p:nvSpPr>
        <p:spPr bwMode="auto">
          <a:xfrm rot="16200000" flipV="1">
            <a:off x="3093878" y="3862228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2952431" y="3962400"/>
            <a:ext cx="716529" cy="26479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</a:t>
            </a:r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 rot="5400000" flipH="1">
            <a:off x="3923431" y="3553585"/>
            <a:ext cx="524744" cy="6435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 rot="5400000" flipH="1">
            <a:off x="4375673" y="3553585"/>
            <a:ext cx="524744" cy="6435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4638045" y="3962400"/>
            <a:ext cx="609600" cy="264796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Value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3733800" y="3962400"/>
            <a:ext cx="820953" cy="26616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Operator</a:t>
            </a:r>
          </a:p>
        </p:txBody>
      </p:sp>
    </p:spTree>
    <p:extLst>
      <p:ext uri="{BB962C8B-B14F-4D97-AF65-F5344CB8AC3E}">
        <p14:creationId xmlns:p14="http://schemas.microsoft.com/office/powerpoint/2010/main" val="2942854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Comparison Operators</a:t>
            </a:r>
          </a:p>
        </p:txBody>
      </p:sp>
      <p:pic>
        <p:nvPicPr>
          <p:cNvPr id="4" name="Picture 4" descr="lsn4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983" y="2845872"/>
            <a:ext cx="4839930" cy="949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sp>
        <p:nvSpPr>
          <p:cNvPr id="21" name="Line 14"/>
          <p:cNvSpPr>
            <a:spLocks noChangeShapeType="1"/>
          </p:cNvSpPr>
          <p:nvPr/>
        </p:nvSpPr>
        <p:spPr bwMode="auto">
          <a:xfrm flipH="1">
            <a:off x="4690243" y="3459757"/>
            <a:ext cx="60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2851377" y="3452137"/>
            <a:ext cx="1550971" cy="0"/>
          </a:xfrm>
          <a:prstGeom prst="line">
            <a:avLst/>
          </a:prstGeom>
          <a:noFill/>
          <a:ln w="190500" cap="flat" cmpd="sng" algn="ctr">
            <a:solidFill>
              <a:schemeClr val="bg1">
                <a:lumMod val="75000"/>
                <a:alpha val="39000"/>
              </a:schemeClr>
            </a:solidFill>
            <a:prstDash val="solid"/>
          </a:ln>
          <a:effectLst/>
        </p:spPr>
      </p:cxnSp>
      <p:sp>
        <p:nvSpPr>
          <p:cNvPr id="23" name="Rounded Rectangle 18"/>
          <p:cNvSpPr/>
          <p:nvPr/>
        </p:nvSpPr>
        <p:spPr>
          <a:xfrm>
            <a:off x="5297443" y="3314818"/>
            <a:ext cx="85837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Condition</a:t>
            </a:r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 rot="16200000" flipV="1">
            <a:off x="2933701" y="3862228"/>
            <a:ext cx="498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Rounded Rectangle 22"/>
          <p:cNvSpPr/>
          <p:nvPr/>
        </p:nvSpPr>
        <p:spPr>
          <a:xfrm>
            <a:off x="2725948" y="3962400"/>
            <a:ext cx="782835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Column</a:t>
            </a:r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 rot="5400000" flipH="1">
            <a:off x="3763254" y="3553585"/>
            <a:ext cx="524744" cy="6435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Line 7"/>
          <p:cNvSpPr>
            <a:spLocks noChangeShapeType="1"/>
          </p:cNvSpPr>
          <p:nvPr/>
        </p:nvSpPr>
        <p:spPr bwMode="auto">
          <a:xfrm rot="5400000" flipH="1">
            <a:off x="4215496" y="3553585"/>
            <a:ext cx="524744" cy="6435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Rounded Rectangle 20"/>
          <p:cNvSpPr/>
          <p:nvPr/>
        </p:nvSpPr>
        <p:spPr>
          <a:xfrm>
            <a:off x="4477868" y="3952559"/>
            <a:ext cx="609600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Value</a:t>
            </a:r>
          </a:p>
        </p:txBody>
      </p:sp>
      <p:sp>
        <p:nvSpPr>
          <p:cNvPr id="29" name="Rounded Rectangle 23"/>
          <p:cNvSpPr/>
          <p:nvPr/>
        </p:nvSpPr>
        <p:spPr>
          <a:xfrm>
            <a:off x="3581400" y="3962400"/>
            <a:ext cx="830428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Operator</a:t>
            </a:r>
          </a:p>
        </p:txBody>
      </p:sp>
    </p:spTree>
    <p:extLst>
      <p:ext uri="{BB962C8B-B14F-4D97-AF65-F5344CB8AC3E}">
        <p14:creationId xmlns:p14="http://schemas.microsoft.com/office/powerpoint/2010/main" val="427962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/>
              <a:t>Arithmetic Operators</a:t>
            </a:r>
          </a:p>
        </p:txBody>
      </p:sp>
      <p:pic>
        <p:nvPicPr>
          <p:cNvPr id="26" name="Picture 25" descr="Screen Shot 2013-11-27 at 8.55.1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001" y="3139382"/>
            <a:ext cx="4005852" cy="92328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flipH="1">
            <a:off x="5267569" y="3311512"/>
            <a:ext cx="73728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723251" y="3301987"/>
            <a:ext cx="1392602" cy="30480"/>
          </a:xfrm>
          <a:prstGeom prst="line">
            <a:avLst/>
          </a:prstGeom>
          <a:noFill/>
          <a:ln w="222250" cap="flat" cmpd="sng" algn="ctr">
            <a:solidFill>
              <a:schemeClr val="bg1">
                <a:lumMod val="75000"/>
                <a:alpha val="39000"/>
              </a:schemeClr>
            </a:solidFill>
            <a:prstDash val="solid"/>
          </a:ln>
          <a:effectLst/>
        </p:spPr>
      </p:cxnSp>
      <p:sp>
        <p:nvSpPr>
          <p:cNvPr id="15" name="Rounded Rectangle 18"/>
          <p:cNvSpPr/>
          <p:nvPr/>
        </p:nvSpPr>
        <p:spPr>
          <a:xfrm>
            <a:off x="6004853" y="2590800"/>
            <a:ext cx="1600200" cy="82480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Adds 20 to each slprice value displayed in the output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1770382" y="3807447"/>
            <a:ext cx="1952869" cy="20320"/>
          </a:xfrm>
          <a:prstGeom prst="line">
            <a:avLst/>
          </a:prstGeom>
          <a:noFill/>
          <a:ln w="222250" cap="flat" cmpd="sng" algn="ctr">
            <a:solidFill>
              <a:schemeClr val="bg1">
                <a:lumMod val="75000"/>
                <a:alpha val="39000"/>
              </a:schemeClr>
            </a:solidFill>
            <a:prstDash val="solid"/>
          </a:ln>
          <a:effectLst/>
        </p:spPr>
      </p:cxnSp>
      <p:sp>
        <p:nvSpPr>
          <p:cNvPr id="19" name="Line 14"/>
          <p:cNvSpPr>
            <a:spLocks noChangeShapeType="1"/>
          </p:cNvSpPr>
          <p:nvPr/>
        </p:nvSpPr>
        <p:spPr bwMode="auto">
          <a:xfrm flipH="1">
            <a:off x="3934753" y="3824812"/>
            <a:ext cx="2057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Rounded Rectangle 18"/>
          <p:cNvSpPr/>
          <p:nvPr/>
        </p:nvSpPr>
        <p:spPr>
          <a:xfrm>
            <a:off x="6004853" y="3581400"/>
            <a:ext cx="1600200" cy="64197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Rows returned only if slprice plus 20 is greater than 50</a:t>
            </a: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 flipH="1">
            <a:off x="4683369" y="2640075"/>
            <a:ext cx="0" cy="496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Rounded Rectangle 18"/>
          <p:cNvSpPr/>
          <p:nvPr/>
        </p:nvSpPr>
        <p:spPr>
          <a:xfrm>
            <a:off x="3972340" y="2286000"/>
            <a:ext cx="1422058" cy="437321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Arithmetic operator</a:t>
            </a:r>
          </a:p>
        </p:txBody>
      </p:sp>
      <p:sp>
        <p:nvSpPr>
          <p:cNvPr id="29" name="Line 14"/>
          <p:cNvSpPr>
            <a:spLocks noChangeShapeType="1"/>
          </p:cNvSpPr>
          <p:nvPr/>
        </p:nvSpPr>
        <p:spPr bwMode="auto">
          <a:xfrm flipH="1" flipV="1">
            <a:off x="2702169" y="3990387"/>
            <a:ext cx="0" cy="496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Rounded Rectangle 18"/>
          <p:cNvSpPr/>
          <p:nvPr/>
        </p:nvSpPr>
        <p:spPr>
          <a:xfrm>
            <a:off x="1981200" y="4372912"/>
            <a:ext cx="1422058" cy="42768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chemeClr val="tx1"/>
                </a:solidFill>
              </a:rPr>
              <a:t>Arithmetic operator</a:t>
            </a:r>
          </a:p>
        </p:txBody>
      </p:sp>
    </p:spTree>
    <p:extLst>
      <p:ext uri="{BB962C8B-B14F-4D97-AF65-F5344CB8AC3E}">
        <p14:creationId xmlns:p14="http://schemas.microsoft.com/office/powerpoint/2010/main" val="2039791125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.potx" id="{1634A45C-5750-4E3F-A25C-318804E070B5}" vid="{9F6FB999-A07A-4A31-A413-C621A02B4F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3_1</Template>
  <TotalTime>1603</TotalTime>
  <Words>1008</Words>
  <Application>Microsoft Office PowerPoint</Application>
  <PresentationFormat>On-screen Show (4:3)</PresentationFormat>
  <Paragraphs>254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ＭＳ Ｐゴシック</vt:lpstr>
      <vt:lpstr>Arial</vt:lpstr>
      <vt:lpstr>Calibri</vt:lpstr>
      <vt:lpstr>Consolas</vt:lpstr>
      <vt:lpstr>Myriad Pro</vt:lpstr>
      <vt:lpstr>LO Choice</vt:lpstr>
      <vt:lpstr>Performing a Conditional Search</vt:lpstr>
      <vt:lpstr>Single Search Condition</vt:lpstr>
      <vt:lpstr>The Conditional Search Process</vt:lpstr>
      <vt:lpstr>The WHERE Clause: Example 1</vt:lpstr>
      <vt:lpstr>The WHERE Clause: Example 2</vt:lpstr>
      <vt:lpstr>Multiple Conditional Operators</vt:lpstr>
      <vt:lpstr>Single Conditional Operator</vt:lpstr>
      <vt:lpstr>Comparison Operators</vt:lpstr>
      <vt:lpstr>Arithmetic Operators</vt:lpstr>
      <vt:lpstr>Column Aliasing</vt:lpstr>
      <vt:lpstr>Alternative Ways to Define an Alias</vt:lpstr>
      <vt:lpstr>Logical Operators</vt:lpstr>
      <vt:lpstr>The OR Operator</vt:lpstr>
      <vt:lpstr>The AND Operator</vt:lpstr>
      <vt:lpstr>The NOT Operator</vt:lpstr>
      <vt:lpstr>The AND and NOT Operators in Combination</vt:lpstr>
      <vt:lpstr>Operator Precedence</vt:lpstr>
      <vt:lpstr>Parentheses</vt:lpstr>
      <vt:lpstr>Comparisons Involving NULL</vt:lpstr>
      <vt:lpstr>Activity: Searching Using a Simple Condition</vt:lpstr>
      <vt:lpstr>Activity: Comparing Calculated Column Values</vt:lpstr>
      <vt:lpstr>Activity: Searching for Rows Using Multiple Conditions</vt:lpstr>
      <vt:lpstr>The BETWEEN…AND Operator</vt:lpstr>
      <vt:lpstr>The IN Operator</vt:lpstr>
      <vt:lpstr>The NULL Value</vt:lpstr>
      <vt:lpstr>The IS NULL Clause</vt:lpstr>
      <vt:lpstr>The IS NOT NULL Clause</vt:lpstr>
      <vt:lpstr>Activity: Searching for a Range of Values and NULL Values</vt:lpstr>
      <vt:lpstr>Wildcards</vt:lpstr>
      <vt:lpstr>Pattern Matching</vt:lpstr>
      <vt:lpstr>Multiple Wildcards</vt:lpstr>
      <vt:lpstr>Activity: Retrieving Data Based on String Patterns</vt:lpstr>
      <vt:lpstr>Reflective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S. Wilson</dc:creator>
  <cp:lastModifiedBy>Tricia Murphy</cp:lastModifiedBy>
  <cp:revision>104</cp:revision>
  <dcterms:created xsi:type="dcterms:W3CDTF">2017-08-25T20:54:37Z</dcterms:created>
  <dcterms:modified xsi:type="dcterms:W3CDTF">2017-11-16T19:56:32Z</dcterms:modified>
</cp:coreProperties>
</file>