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8"/>
  </p:notesMasterIdLst>
  <p:handoutMasterIdLst>
    <p:handoutMasterId r:id="rId29"/>
  </p:handoutMasterIdLst>
  <p:sldIdLst>
    <p:sldId id="261" r:id="rId2"/>
    <p:sldId id="263" r:id="rId3"/>
    <p:sldId id="264" r:id="rId4"/>
    <p:sldId id="265" r:id="rId5"/>
    <p:sldId id="282" r:id="rId6"/>
    <p:sldId id="266" r:id="rId7"/>
    <p:sldId id="267" r:id="rId8"/>
    <p:sldId id="268" r:id="rId9"/>
    <p:sldId id="269" r:id="rId10"/>
    <p:sldId id="270" r:id="rId11"/>
    <p:sldId id="271" r:id="rId12"/>
    <p:sldId id="283" r:id="rId13"/>
    <p:sldId id="272" r:id="rId14"/>
    <p:sldId id="273" r:id="rId15"/>
    <p:sldId id="274" r:id="rId16"/>
    <p:sldId id="275" r:id="rId17"/>
    <p:sldId id="276" r:id="rId18"/>
    <p:sldId id="284" r:id="rId19"/>
    <p:sldId id="277" r:id="rId20"/>
    <p:sldId id="285" r:id="rId21"/>
    <p:sldId id="278" r:id="rId22"/>
    <p:sldId id="279" r:id="rId23"/>
    <p:sldId id="286" r:id="rId24"/>
    <p:sldId id="280" r:id="rId25"/>
    <p:sldId id="287" r:id="rId26"/>
    <p:sldId id="26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6370" autoAdjust="0"/>
  </p:normalViewPr>
  <p:slideViewPr>
    <p:cSldViewPr>
      <p:cViewPr varScale="1">
        <p:scale>
          <a:sx n="106" d="100"/>
          <a:sy n="106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2017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Sort Data</a:t>
            </a:r>
          </a:p>
          <a:p>
            <a:r>
              <a:rPr lang="en-US" dirty="0"/>
              <a:t>Rank Data</a:t>
            </a:r>
          </a:p>
          <a:p>
            <a:r>
              <a:rPr lang="en-US" dirty="0"/>
              <a:t>Group Data</a:t>
            </a:r>
          </a:p>
          <a:p>
            <a:r>
              <a:rPr lang="en-US" dirty="0"/>
              <a:t>Filter Grouped Data</a:t>
            </a:r>
          </a:p>
          <a:p>
            <a:r>
              <a:rPr lang="en-US" dirty="0"/>
              <a:t>Summarize Grouped Data</a:t>
            </a:r>
          </a:p>
          <a:p>
            <a:r>
              <a:rPr lang="en-US" dirty="0"/>
              <a:t>Use PIVOT and UNPIVOT Operators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Data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/>
          <p:cNvSpPr/>
          <p:nvPr/>
        </p:nvSpPr>
        <p:spPr>
          <a:xfrm>
            <a:off x="492804" y="3562012"/>
            <a:ext cx="8117795" cy="2200769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NTILE Function</a:t>
            </a:r>
          </a:p>
        </p:txBody>
      </p:sp>
      <p:sp>
        <p:nvSpPr>
          <p:cNvPr id="4" name="AutoShape 32"/>
          <p:cNvSpPr>
            <a:spLocks/>
          </p:cNvSpPr>
          <p:nvPr/>
        </p:nvSpPr>
        <p:spPr bwMode="auto">
          <a:xfrm>
            <a:off x="4747331" y="3886200"/>
            <a:ext cx="152400" cy="1733550"/>
          </a:xfrm>
          <a:prstGeom prst="rightBrace">
            <a:avLst>
              <a:gd name="adj1" fmla="val 9479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6" name="Picture 1030" descr="lsn2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144" y="3687763"/>
            <a:ext cx="18002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1702" y="1546955"/>
            <a:ext cx="7200000" cy="138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5052131" y="4419600"/>
            <a:ext cx="1495425" cy="655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Ranks after grouping and partition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20" name="Arrow: Down 19"/>
          <p:cNvSpPr/>
          <p:nvPr/>
        </p:nvSpPr>
        <p:spPr>
          <a:xfrm>
            <a:off x="765323" y="3098172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Rounded Rectangle 149"/>
          <p:cNvSpPr/>
          <p:nvPr/>
        </p:nvSpPr>
        <p:spPr>
          <a:xfrm>
            <a:off x="687359" y="3748653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2" name="Rounded Rectangle 149"/>
          <p:cNvSpPr/>
          <p:nvPr/>
        </p:nvSpPr>
        <p:spPr>
          <a:xfrm>
            <a:off x="687359" y="125304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3" name="Rounded Rectangle 15"/>
          <p:cNvSpPr/>
          <p:nvPr/>
        </p:nvSpPr>
        <p:spPr>
          <a:xfrm>
            <a:off x="6820584" y="2498708"/>
            <a:ext cx="1104216" cy="45578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alias</a:t>
            </a:r>
          </a:p>
        </p:txBody>
      </p:sp>
      <p:sp>
        <p:nvSpPr>
          <p:cNvPr id="24" name="Rounded Rectangle 16"/>
          <p:cNvSpPr/>
          <p:nvPr/>
        </p:nvSpPr>
        <p:spPr>
          <a:xfrm>
            <a:off x="4925251" y="2505596"/>
            <a:ext cx="1647825" cy="4489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Lists the quantities in descending order</a:t>
            </a:r>
          </a:p>
        </p:txBody>
      </p:sp>
      <p:sp>
        <p:nvSpPr>
          <p:cNvPr id="25" name="Rounded Rectangle 17"/>
          <p:cNvSpPr/>
          <p:nvPr/>
        </p:nvSpPr>
        <p:spPr>
          <a:xfrm>
            <a:off x="2903731" y="2527458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Partitions the rows by the repid column</a:t>
            </a:r>
          </a:p>
        </p:txBody>
      </p:sp>
      <p:sp>
        <p:nvSpPr>
          <p:cNvPr id="26" name="AutoShape 32"/>
          <p:cNvSpPr>
            <a:spLocks/>
          </p:cNvSpPr>
          <p:nvPr/>
        </p:nvSpPr>
        <p:spPr bwMode="auto">
          <a:xfrm rot="5400000">
            <a:off x="3708447" y="1455662"/>
            <a:ext cx="152400" cy="1842111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7" name="AutoShape 32"/>
          <p:cNvSpPr>
            <a:spLocks/>
          </p:cNvSpPr>
          <p:nvPr/>
        </p:nvSpPr>
        <p:spPr bwMode="auto">
          <a:xfrm rot="5400000">
            <a:off x="5680584" y="1479936"/>
            <a:ext cx="152400" cy="1793563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8" name="AutoShape 32"/>
          <p:cNvSpPr>
            <a:spLocks/>
          </p:cNvSpPr>
          <p:nvPr/>
        </p:nvSpPr>
        <p:spPr bwMode="auto">
          <a:xfrm rot="5400000">
            <a:off x="7281674" y="1911393"/>
            <a:ext cx="152400" cy="930651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23955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/>
          <p:cNvSpPr/>
          <p:nvPr/>
        </p:nvSpPr>
        <p:spPr>
          <a:xfrm>
            <a:off x="492804" y="2667000"/>
            <a:ext cx="8117795" cy="274926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TOP </a:t>
            </a:r>
            <a:r>
              <a:rPr lang="en-US" sz="2400" i="1" dirty="0"/>
              <a:t>n</a:t>
            </a:r>
            <a:r>
              <a:rPr lang="en-US" sz="2400" dirty="0"/>
              <a:t> Keyword</a:t>
            </a:r>
          </a:p>
        </p:txBody>
      </p:sp>
      <p:pic>
        <p:nvPicPr>
          <p:cNvPr id="4" name="Content Placeholder 3" descr="Top n query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83" b="-8877"/>
          <a:stretch/>
        </p:blipFill>
        <p:spPr>
          <a:xfrm>
            <a:off x="3069013" y="1381991"/>
            <a:ext cx="3581400" cy="115070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Arrow: Down 12"/>
          <p:cNvSpPr/>
          <p:nvPr/>
        </p:nvSpPr>
        <p:spPr>
          <a:xfrm>
            <a:off x="765323" y="2203160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49"/>
          <p:cNvSpPr/>
          <p:nvPr/>
        </p:nvSpPr>
        <p:spPr>
          <a:xfrm>
            <a:off x="687359" y="2853641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15" name="Rounded Rectangle 149"/>
          <p:cNvSpPr/>
          <p:nvPr/>
        </p:nvSpPr>
        <p:spPr>
          <a:xfrm>
            <a:off x="687359" y="125304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18" name="AutoShape 32"/>
          <p:cNvSpPr>
            <a:spLocks/>
          </p:cNvSpPr>
          <p:nvPr/>
        </p:nvSpPr>
        <p:spPr bwMode="auto">
          <a:xfrm>
            <a:off x="5500511" y="3416845"/>
            <a:ext cx="152400" cy="1636183"/>
          </a:xfrm>
          <a:prstGeom prst="rightBrace">
            <a:avLst>
              <a:gd name="adj1" fmla="val 94792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11" name="Rounded Rectangle 10"/>
          <p:cNvSpPr/>
          <p:nvPr/>
        </p:nvSpPr>
        <p:spPr>
          <a:xfrm>
            <a:off x="6555663" y="3900193"/>
            <a:ext cx="1923511" cy="1362350"/>
          </a:xfrm>
          <a:prstGeom prst="roundRect">
            <a:avLst>
              <a:gd name="adj" fmla="val 8531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Top ten rows are listed.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You </a:t>
            </a:r>
            <a:r>
              <a:rPr lang="en-US" sz="1200" b="1" kern="0" dirty="0">
                <a:solidFill>
                  <a:srgbClr val="000000"/>
                </a:solidFill>
                <a:cs typeface="Calibri"/>
              </a:rPr>
              <a:t>must</a:t>
            </a:r>
            <a:r>
              <a:rPr lang="en-US" sz="1200" b="1" dirty="0">
                <a:solidFill>
                  <a:schemeClr val="tx1"/>
                </a:solidFill>
              </a:rPr>
              <a:t> use ORDER BY qty DESC to ensure your highest quantities are at the top.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897" y="3150758"/>
            <a:ext cx="2266667" cy="2009524"/>
          </a:xfrm>
          <a:prstGeom prst="rect">
            <a:avLst/>
          </a:prstGeom>
        </p:spPr>
      </p:pic>
      <p:sp>
        <p:nvSpPr>
          <p:cNvPr id="22" name="Arc 21"/>
          <p:cNvSpPr/>
          <p:nvPr/>
        </p:nvSpPr>
        <p:spPr>
          <a:xfrm>
            <a:off x="3530446" y="1274297"/>
            <a:ext cx="4408632" cy="2959036"/>
          </a:xfrm>
          <a:prstGeom prst="arc">
            <a:avLst>
              <a:gd name="adj1" fmla="val 13454619"/>
              <a:gd name="adj2" fmla="val 5154874"/>
            </a:avLst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286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Ranking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ranking functions to list sales representatives based on the quantity of books they sold in 2017:</a:t>
            </a:r>
          </a:p>
          <a:p>
            <a:pPr lvl="1"/>
            <a:r>
              <a:rPr lang="en-US" dirty="0"/>
              <a:t>Select the repid, qty, and custnum columns</a:t>
            </a:r>
          </a:p>
          <a:p>
            <a:pPr lvl="1"/>
            <a:r>
              <a:rPr lang="en-US" dirty="0"/>
              <a:t>Rank based on qty</a:t>
            </a:r>
          </a:p>
          <a:p>
            <a:pPr lvl="1"/>
            <a:r>
              <a:rPr lang="en-US" dirty="0"/>
              <a:t>Divide rows into five groups</a:t>
            </a:r>
          </a:p>
          <a:p>
            <a:pPr lvl="1"/>
            <a:r>
              <a:rPr lang="en-US" dirty="0"/>
              <a:t>Display the row number for each row</a:t>
            </a:r>
          </a:p>
          <a:p>
            <a:pPr lvl="1"/>
            <a:r>
              <a:rPr lang="en-US" dirty="0"/>
              <a:t>Where the sale occurred in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03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Groups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895058" y="4559394"/>
            <a:ext cx="14906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Input Table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313900" y="4559394"/>
            <a:ext cx="14906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 Table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04500" y="1820512"/>
            <a:ext cx="973216" cy="5334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Grouped by repid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69967" y="1831935"/>
            <a:ext cx="1465640" cy="5334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Results for each repid summarized in a single row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668" y="1844800"/>
            <a:ext cx="1624865" cy="27145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418" y="2529498"/>
            <a:ext cx="1469189" cy="196540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178133" y="2237509"/>
            <a:ext cx="1143000" cy="546100"/>
          </a:xfrm>
          <a:prstGeom prst="rect">
            <a:avLst/>
          </a:prstGeom>
          <a:solidFill>
            <a:schemeClr val="tx1">
              <a:alpha val="1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" name="Line 75"/>
          <p:cNvSpPr>
            <a:spLocks noChangeShapeType="1"/>
          </p:cNvSpPr>
          <p:nvPr/>
        </p:nvSpPr>
        <p:spPr bwMode="auto">
          <a:xfrm rot="10800000" flipH="1" flipV="1">
            <a:off x="3347328" y="2532784"/>
            <a:ext cx="1942306" cy="498475"/>
          </a:xfrm>
          <a:prstGeom prst="line">
            <a:avLst/>
          </a:prstGeom>
          <a:noFill/>
          <a:ln w="69850" cap="rnd">
            <a:solidFill>
              <a:schemeClr val="tx1">
                <a:alpha val="16000"/>
              </a:schemeClr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178133" y="2840759"/>
            <a:ext cx="1143000" cy="1238250"/>
          </a:xfrm>
          <a:prstGeom prst="rect">
            <a:avLst/>
          </a:prstGeom>
          <a:solidFill>
            <a:schemeClr val="tx1">
              <a:alpha val="1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5" name="Line 75"/>
          <p:cNvSpPr>
            <a:spLocks noChangeShapeType="1"/>
          </p:cNvSpPr>
          <p:nvPr/>
        </p:nvSpPr>
        <p:spPr bwMode="auto">
          <a:xfrm rot="10800000" flipH="1" flipV="1">
            <a:off x="3347328" y="3124570"/>
            <a:ext cx="1961355" cy="103539"/>
          </a:xfrm>
          <a:prstGeom prst="line">
            <a:avLst/>
          </a:prstGeom>
          <a:noFill/>
          <a:ln w="69850" cap="rnd">
            <a:solidFill>
              <a:schemeClr val="tx1">
                <a:alpha val="16000"/>
              </a:schemeClr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178133" y="4129893"/>
            <a:ext cx="1143000" cy="438066"/>
          </a:xfrm>
          <a:prstGeom prst="rect">
            <a:avLst/>
          </a:prstGeom>
          <a:gradFill>
            <a:gsLst>
              <a:gs pos="0">
                <a:schemeClr val="tx1">
                  <a:alpha val="15000"/>
                </a:schemeClr>
              </a:gs>
              <a:gs pos="71000">
                <a:srgbClr val="000000">
                  <a:alpha val="15000"/>
                </a:srgbClr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7" name="Line 75"/>
          <p:cNvSpPr>
            <a:spLocks noChangeShapeType="1"/>
          </p:cNvSpPr>
          <p:nvPr/>
        </p:nvSpPr>
        <p:spPr bwMode="auto">
          <a:xfrm rot="10800000" flipH="1">
            <a:off x="3347327" y="3412258"/>
            <a:ext cx="1948656" cy="1012909"/>
          </a:xfrm>
          <a:prstGeom prst="line">
            <a:avLst/>
          </a:prstGeom>
          <a:noFill/>
          <a:ln w="69850" cap="rnd">
            <a:solidFill>
              <a:schemeClr val="tx1">
                <a:alpha val="16000"/>
              </a:schemeClr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31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EF8F7A-06A1-4E55-922F-01ADC1C673B8}"/>
              </a:ext>
            </a:extLst>
          </p:cNvPr>
          <p:cNvSpPr/>
          <p:nvPr/>
        </p:nvSpPr>
        <p:spPr>
          <a:xfrm>
            <a:off x="3467784" y="2309529"/>
            <a:ext cx="548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qty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annual_total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Sales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DATEPART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YEAR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sldate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2017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GROUP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endParaRPr lang="en-US" sz="1400" dirty="0"/>
          </a:p>
        </p:txBody>
      </p:sp>
      <p:sp>
        <p:nvSpPr>
          <p:cNvPr id="16" name="Rectangle: Rounded Corners 15"/>
          <p:cNvSpPr/>
          <p:nvPr/>
        </p:nvSpPr>
        <p:spPr>
          <a:xfrm>
            <a:off x="492804" y="3920127"/>
            <a:ext cx="8117795" cy="2200769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8" name="Rounded Rectangle 149"/>
          <p:cNvSpPr/>
          <p:nvPr/>
        </p:nvSpPr>
        <p:spPr>
          <a:xfrm>
            <a:off x="687359" y="4123635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17" name="Arrow: Down 16"/>
          <p:cNvSpPr/>
          <p:nvPr/>
        </p:nvSpPr>
        <p:spPr>
          <a:xfrm>
            <a:off x="765323" y="3474294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Rounded Rectangle 149"/>
          <p:cNvSpPr/>
          <p:nvPr/>
        </p:nvSpPr>
        <p:spPr>
          <a:xfrm>
            <a:off x="687359" y="2713961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GROUP BY Clause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16629" y="4724400"/>
            <a:ext cx="1447799" cy="84695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Results with a single group for each repid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20" name="AutoShape 302"/>
          <p:cNvSpPr>
            <a:spLocks/>
          </p:cNvSpPr>
          <p:nvPr/>
        </p:nvSpPr>
        <p:spPr bwMode="auto">
          <a:xfrm>
            <a:off x="5049570" y="4428357"/>
            <a:ext cx="231228" cy="1439043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32584" y="3220845"/>
            <a:ext cx="0" cy="38017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ounded Rectangle 9"/>
          <p:cNvSpPr/>
          <p:nvPr/>
        </p:nvSpPr>
        <p:spPr>
          <a:xfrm>
            <a:off x="3005846" y="3474294"/>
            <a:ext cx="4087448" cy="25344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Show a summarizing row for each sales representative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463711" y="1830943"/>
            <a:ext cx="0" cy="50689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Rounded Rectangle 9"/>
          <p:cNvSpPr/>
          <p:nvPr/>
        </p:nvSpPr>
        <p:spPr>
          <a:xfrm>
            <a:off x="3005846" y="1257038"/>
            <a:ext cx="1645612" cy="85666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Columns that you reference directly in SELECT must also appear in GROUP BY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363220" y="1830943"/>
            <a:ext cx="0" cy="50689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ounded Rectangle 9"/>
          <p:cNvSpPr/>
          <p:nvPr/>
        </p:nvSpPr>
        <p:spPr>
          <a:xfrm>
            <a:off x="4923875" y="1257039"/>
            <a:ext cx="2391325" cy="819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Columns not used in GROUP BY can be used in SELECT if they are in an aggregating function </a:t>
            </a:r>
            <a:b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(e.g., SUM)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8A4EDA-37D4-4DF1-8810-DEDAA67E0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248" y="4228793"/>
            <a:ext cx="1428949" cy="16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80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Grouping Sets</a:t>
            </a:r>
          </a:p>
        </p:txBody>
      </p:sp>
      <p:sp>
        <p:nvSpPr>
          <p:cNvPr id="6" name="AutoShape 32"/>
          <p:cNvSpPr>
            <a:spLocks/>
          </p:cNvSpPr>
          <p:nvPr/>
        </p:nvSpPr>
        <p:spPr bwMode="auto">
          <a:xfrm rot="5400000">
            <a:off x="5795961" y="2547938"/>
            <a:ext cx="66675" cy="2419350"/>
          </a:xfrm>
          <a:prstGeom prst="rightBrace">
            <a:avLst>
              <a:gd name="adj1" fmla="val 9951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5029200" y="3886200"/>
            <a:ext cx="1476375" cy="5334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values in grouping sets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5DA88-6623-45FB-8246-F0AF0C435FBA}"/>
              </a:ext>
            </a:extLst>
          </p:cNvPr>
          <p:cNvSpPr/>
          <p:nvPr/>
        </p:nvSpPr>
        <p:spPr>
          <a:xfrm>
            <a:off x="1866900" y="2399627"/>
            <a:ext cx="5867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custnum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qty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total_sales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Sales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DATEPART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year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sldate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2012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DATEPART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MONTH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SLDATE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BETWEEN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1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6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GROUP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FF"/>
                </a:solidFill>
                <a:latin typeface="Consolas" panose="020B0609020204030204" pitchFamily="49" charset="0"/>
              </a:rPr>
              <a:t>GROUPING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SETS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((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custnum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repid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),(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repid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7519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CUBE and GROUPING SETS Subclauses</a:t>
            </a:r>
          </a:p>
        </p:txBody>
      </p:sp>
      <p:pic>
        <p:nvPicPr>
          <p:cNvPr id="4" name="Picture 5" descr="code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2895600"/>
            <a:ext cx="595312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32"/>
          <p:cNvSpPr>
            <a:spLocks/>
          </p:cNvSpPr>
          <p:nvPr/>
        </p:nvSpPr>
        <p:spPr bwMode="auto">
          <a:xfrm rot="16200000">
            <a:off x="3300412" y="2024063"/>
            <a:ext cx="161925" cy="1752600"/>
          </a:xfrm>
          <a:prstGeom prst="rightBrace">
            <a:avLst>
              <a:gd name="adj1" fmla="val 9019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sz="1800" dirty="0"/>
          </a:p>
        </p:txBody>
      </p:sp>
      <p:sp>
        <p:nvSpPr>
          <p:cNvPr id="8" name="AutoShape 32"/>
          <p:cNvSpPr>
            <a:spLocks/>
          </p:cNvSpPr>
          <p:nvPr/>
        </p:nvSpPr>
        <p:spPr bwMode="auto">
          <a:xfrm rot="16200000">
            <a:off x="4953794" y="2001044"/>
            <a:ext cx="227012" cy="3352800"/>
          </a:xfrm>
          <a:prstGeom prst="rightBrace">
            <a:avLst>
              <a:gd name="adj1" fmla="val 12307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sz="1800" dirty="0"/>
          </a:p>
        </p:txBody>
      </p:sp>
      <p:sp>
        <p:nvSpPr>
          <p:cNvPr id="10" name="AutoShape 32"/>
          <p:cNvSpPr>
            <a:spLocks/>
          </p:cNvSpPr>
          <p:nvPr/>
        </p:nvSpPr>
        <p:spPr bwMode="auto">
          <a:xfrm rot="5400000">
            <a:off x="4644231" y="1594644"/>
            <a:ext cx="227013" cy="5267325"/>
          </a:xfrm>
          <a:prstGeom prst="rightBrace">
            <a:avLst>
              <a:gd name="adj1" fmla="val 19335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11" name="Rounded Rectangle 10"/>
          <p:cNvSpPr/>
          <p:nvPr/>
        </p:nvSpPr>
        <p:spPr>
          <a:xfrm>
            <a:off x="3810000" y="4419600"/>
            <a:ext cx="2028825" cy="3508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Hierarchy of grouping sets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495800" y="3124200"/>
            <a:ext cx="1905000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Hierarchy of grouping sets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590800" y="25146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values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30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ROLLUP and GROUPING SETS Subclauses</a:t>
            </a:r>
          </a:p>
        </p:txBody>
      </p:sp>
      <p:pic>
        <p:nvPicPr>
          <p:cNvPr id="4" name="Picture 5" descr="code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2924175"/>
            <a:ext cx="595312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32"/>
          <p:cNvSpPr>
            <a:spLocks/>
          </p:cNvSpPr>
          <p:nvPr/>
        </p:nvSpPr>
        <p:spPr bwMode="auto">
          <a:xfrm rot="16200000">
            <a:off x="3309937" y="2024063"/>
            <a:ext cx="161925" cy="1752600"/>
          </a:xfrm>
          <a:prstGeom prst="rightBrace">
            <a:avLst>
              <a:gd name="adj1" fmla="val 9019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sz="1800" dirty="0"/>
          </a:p>
        </p:txBody>
      </p:sp>
      <p:sp>
        <p:nvSpPr>
          <p:cNvPr id="8" name="AutoShape 32"/>
          <p:cNvSpPr>
            <a:spLocks/>
          </p:cNvSpPr>
          <p:nvPr/>
        </p:nvSpPr>
        <p:spPr bwMode="auto">
          <a:xfrm rot="5400000">
            <a:off x="5272881" y="1794669"/>
            <a:ext cx="246063" cy="4295775"/>
          </a:xfrm>
          <a:prstGeom prst="rightBrace">
            <a:avLst>
              <a:gd name="adj1" fmla="val 14548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9" name="Rounded Rectangle 8"/>
          <p:cNvSpPr/>
          <p:nvPr/>
        </p:nvSpPr>
        <p:spPr>
          <a:xfrm>
            <a:off x="2438400" y="24384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values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267200" y="4191000"/>
            <a:ext cx="2028825" cy="3508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Hierarchy of grouping sets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387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Grouping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must summarize the total sales made by each representative over a period of one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72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3968337" y="3545206"/>
            <a:ext cx="445325" cy="30480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20487" y="2748399"/>
            <a:ext cx="414650" cy="30480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HAVING Clause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cxnSp>
        <p:nvCxnSpPr>
          <p:cNvPr id="10" name="Connector: Elbow 9"/>
          <p:cNvCxnSpPr>
            <a:cxnSpLocks/>
            <a:stCxn id="13" idx="0"/>
            <a:endCxn id="16" idx="0"/>
          </p:cNvCxnSpPr>
          <p:nvPr/>
        </p:nvCxnSpPr>
        <p:spPr>
          <a:xfrm rot="16200000" flipV="1">
            <a:off x="6016413" y="1559798"/>
            <a:ext cx="405964" cy="2783166"/>
          </a:xfrm>
          <a:prstGeom prst="bentConnector3">
            <a:avLst>
              <a:gd name="adj1" fmla="val 156310"/>
            </a:avLst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/>
          <p:cNvCxnSpPr>
            <a:cxnSpLocks/>
            <a:stCxn id="13" idx="2"/>
            <a:endCxn id="21" idx="2"/>
          </p:cNvCxnSpPr>
          <p:nvPr/>
        </p:nvCxnSpPr>
        <p:spPr>
          <a:xfrm rot="5400000">
            <a:off x="5690486" y="1929514"/>
            <a:ext cx="421006" cy="3419978"/>
          </a:xfrm>
          <a:prstGeom prst="bentConnector3">
            <a:avLst>
              <a:gd name="adj1" fmla="val 154299"/>
            </a:avLst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12"/>
          <p:cNvSpPr/>
          <p:nvPr/>
        </p:nvSpPr>
        <p:spPr>
          <a:xfrm>
            <a:off x="990600" y="2737031"/>
            <a:ext cx="1884313" cy="66773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Filter input coming from Sales table, based on columns in SELECT</a:t>
            </a:r>
          </a:p>
        </p:txBody>
      </p:sp>
      <p:cxnSp>
        <p:nvCxnSpPr>
          <p:cNvPr id="34" name="Straight Arrow Connector 33"/>
          <p:cNvCxnSpPr>
            <a:cxnSpLocks/>
            <a:stCxn id="32" idx="3"/>
          </p:cNvCxnSpPr>
          <p:nvPr/>
        </p:nvCxnSpPr>
        <p:spPr>
          <a:xfrm>
            <a:off x="2874913" y="3070899"/>
            <a:ext cx="429334" cy="2028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12"/>
          <p:cNvSpPr/>
          <p:nvPr/>
        </p:nvSpPr>
        <p:spPr>
          <a:xfrm>
            <a:off x="990600" y="3550152"/>
            <a:ext cx="1884313" cy="66880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Filter just before final output, based on output of aggregate function</a:t>
            </a:r>
          </a:p>
        </p:txBody>
      </p:sp>
      <p:cxnSp>
        <p:nvCxnSpPr>
          <p:cNvPr id="36" name="Straight Arrow Connector 35"/>
          <p:cNvCxnSpPr>
            <a:cxnSpLocks/>
            <a:stCxn id="35" idx="3"/>
          </p:cNvCxnSpPr>
          <p:nvPr/>
        </p:nvCxnSpPr>
        <p:spPr>
          <a:xfrm flipV="1">
            <a:off x="2874913" y="3692859"/>
            <a:ext cx="424571" cy="1916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500" y="2823333"/>
            <a:ext cx="3640000" cy="986667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6871218" y="3154363"/>
            <a:ext cx="1479519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Aggregate function</a:t>
            </a:r>
          </a:p>
        </p:txBody>
      </p:sp>
    </p:spTree>
    <p:extLst>
      <p:ext uri="{BB962C8B-B14F-4D97-AF65-F5344CB8AC3E}">
        <p14:creationId xmlns:p14="http://schemas.microsoft.com/office/powerpoint/2010/main" val="3951906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Sorting: Ascending Order</a:t>
            </a:r>
          </a:p>
        </p:txBody>
      </p:sp>
      <p:pic>
        <p:nvPicPr>
          <p:cNvPr id="25" name="Picture 2" descr="\\172.30.4.15\Common\Vanathi\lesson4\topicasort\kn1 sort\lsn2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0"/>
            <a:ext cx="3786667" cy="1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Line 75"/>
          <p:cNvSpPr>
            <a:spLocks noChangeShapeType="1"/>
          </p:cNvSpPr>
          <p:nvPr/>
        </p:nvSpPr>
        <p:spPr bwMode="auto">
          <a:xfrm rot="10800000">
            <a:off x="5539267" y="2619375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Line 75"/>
          <p:cNvSpPr>
            <a:spLocks noChangeShapeType="1"/>
          </p:cNvSpPr>
          <p:nvPr/>
        </p:nvSpPr>
        <p:spPr bwMode="auto">
          <a:xfrm rot="10800000">
            <a:off x="5548792" y="4123641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882167" y="3999816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Highest value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882167" y="25146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Lowest value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82167" y="3115967"/>
            <a:ext cx="1724025" cy="5032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Arranged in ascending order of slprice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922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Filtering Grouped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Fuller &amp; Ackerman Publishing wants to increase by 10 percent the production of books that have sold 2000 copies or more.</a:t>
            </a:r>
          </a:p>
          <a:p>
            <a:r>
              <a:rPr lang="en-US" dirty="0"/>
              <a:t>The publishing department requires the part numbers of these books so that they can increase the production of the specified books.</a:t>
            </a:r>
          </a:p>
          <a:p>
            <a:r>
              <a:rPr lang="en-US" dirty="0"/>
              <a:t>As an incentive, management decided to provide a bonus to representatives who have sold 2000 copies.</a:t>
            </a:r>
          </a:p>
          <a:p>
            <a:r>
              <a:rPr lang="en-US" dirty="0"/>
              <a:t>The financial department requires the IDs of these representatives to credit the bonus into their salary account.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49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/>
          <p:cNvSpPr/>
          <p:nvPr/>
        </p:nvSpPr>
        <p:spPr>
          <a:xfrm>
            <a:off x="533400" y="2807238"/>
            <a:ext cx="8117795" cy="3364962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594C11-B98A-43FD-B8AE-E303CF050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023" y="3010746"/>
            <a:ext cx="1714739" cy="296268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FE8DD4D-6C4A-4F4B-9A92-39AFC93C6335}"/>
              </a:ext>
            </a:extLst>
          </p:cNvPr>
          <p:cNvSpPr/>
          <p:nvPr/>
        </p:nvSpPr>
        <p:spPr>
          <a:xfrm>
            <a:off x="2438400" y="1041738"/>
            <a:ext cx="5638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qty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Annual_Total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Sales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DATENAME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MONTH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sldate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)=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'March'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GROUP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WITH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CUBE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ORDER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</a:t>
            </a:r>
            <a:endParaRPr lang="en-US" sz="1400" dirty="0"/>
          </a:p>
        </p:txBody>
      </p:sp>
      <p:sp>
        <p:nvSpPr>
          <p:cNvPr id="39" name="Rounded Rectangle 149"/>
          <p:cNvSpPr/>
          <p:nvPr/>
        </p:nvSpPr>
        <p:spPr>
          <a:xfrm>
            <a:off x="687359" y="301074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40" name="Arrow: Down 39"/>
          <p:cNvSpPr/>
          <p:nvPr/>
        </p:nvSpPr>
        <p:spPr>
          <a:xfrm>
            <a:off x="765323" y="2361405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Rounded Rectangle 149"/>
          <p:cNvSpPr/>
          <p:nvPr/>
        </p:nvSpPr>
        <p:spPr>
          <a:xfrm>
            <a:off x="687359" y="1147422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CUBE Operator</a:t>
            </a:r>
          </a:p>
        </p:txBody>
      </p:sp>
      <p:sp>
        <p:nvSpPr>
          <p:cNvPr id="5" name="Line 75"/>
          <p:cNvSpPr>
            <a:spLocks noChangeShapeType="1"/>
          </p:cNvSpPr>
          <p:nvPr/>
        </p:nvSpPr>
        <p:spPr bwMode="auto">
          <a:xfrm rot="10800000">
            <a:off x="6087218" y="1808142"/>
            <a:ext cx="885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6705600" y="1531918"/>
            <a:ext cx="1851131" cy="51649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 BY clause followed by WITH CUBE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1828800" y="4199317"/>
            <a:ext cx="1721729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Groups by repid and subgroups by custnum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5636256" y="3607855"/>
            <a:ext cx="2440944" cy="1454616"/>
          </a:xfrm>
          <a:prstGeom prst="roundRect">
            <a:avLst>
              <a:gd name="adj" fmla="val 7936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chemeClr val="tx1"/>
                </a:solidFill>
              </a:rPr>
              <a:t>WITH CUBE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Subtotal row for each repid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(NULL for all custnum's)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Subtotal row for each custnum (NULL for all repid’s)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Grand Total row for all groups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6705600" y="2169656"/>
            <a:ext cx="1867849" cy="38349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Grouped by two columns</a:t>
            </a:r>
          </a:p>
        </p:txBody>
      </p:sp>
    </p:spTree>
    <p:extLst>
      <p:ext uri="{BB962C8B-B14F-4D97-AF65-F5344CB8AC3E}">
        <p14:creationId xmlns:p14="http://schemas.microsoft.com/office/powerpoint/2010/main" val="19392100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/>
          <p:cNvSpPr/>
          <p:nvPr/>
        </p:nvSpPr>
        <p:spPr>
          <a:xfrm>
            <a:off x="492804" y="2870292"/>
            <a:ext cx="8117795" cy="2579431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BCFA64-DD96-4A6B-9C85-3C018F1DAC9E}"/>
              </a:ext>
            </a:extLst>
          </p:cNvPr>
          <p:cNvSpPr/>
          <p:nvPr/>
        </p:nvSpPr>
        <p:spPr>
          <a:xfrm>
            <a:off x="2453640" y="1208038"/>
            <a:ext cx="6096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qty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Annual_Total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Sales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DATENAME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MONTH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sldate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)=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'March'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GROUP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WITH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ROLLUP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ORDER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repid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custnum</a:t>
            </a:r>
            <a:endParaRPr lang="en-US" sz="1400" dirty="0"/>
          </a:p>
        </p:txBody>
      </p:sp>
      <p:sp>
        <p:nvSpPr>
          <p:cNvPr id="46" name="Rounded Rectangle 149"/>
          <p:cNvSpPr/>
          <p:nvPr/>
        </p:nvSpPr>
        <p:spPr>
          <a:xfrm>
            <a:off x="687359" y="3008717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47" name="Arrow: Down 46"/>
          <p:cNvSpPr/>
          <p:nvPr/>
        </p:nvSpPr>
        <p:spPr>
          <a:xfrm>
            <a:off x="765323" y="2359376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8" name="Rounded Rectangle 149"/>
          <p:cNvSpPr/>
          <p:nvPr/>
        </p:nvSpPr>
        <p:spPr>
          <a:xfrm>
            <a:off x="687359" y="1437584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ROLLUP Operator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51" name="Line 75"/>
          <p:cNvSpPr>
            <a:spLocks noChangeShapeType="1"/>
          </p:cNvSpPr>
          <p:nvPr/>
        </p:nvSpPr>
        <p:spPr bwMode="auto">
          <a:xfrm rot="10800000">
            <a:off x="6358680" y="1808142"/>
            <a:ext cx="885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Rounded Rectangle 34"/>
          <p:cNvSpPr/>
          <p:nvPr/>
        </p:nvSpPr>
        <p:spPr>
          <a:xfrm>
            <a:off x="6705600" y="1531917"/>
            <a:ext cx="1904999" cy="655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 BY clause</a:t>
            </a:r>
            <a:b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followed by WITH ROLLUP</a:t>
            </a:r>
          </a:p>
        </p:txBody>
      </p:sp>
      <p:sp>
        <p:nvSpPr>
          <p:cNvPr id="54" name="Rounded Rectangle 35"/>
          <p:cNvSpPr/>
          <p:nvPr/>
        </p:nvSpPr>
        <p:spPr>
          <a:xfrm>
            <a:off x="6705600" y="2313084"/>
            <a:ext cx="1904999" cy="38349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Grouped by two columns</a:t>
            </a:r>
          </a:p>
        </p:txBody>
      </p:sp>
      <p:sp>
        <p:nvSpPr>
          <p:cNvPr id="55" name="Rounded Rectangle 36"/>
          <p:cNvSpPr/>
          <p:nvPr/>
        </p:nvSpPr>
        <p:spPr>
          <a:xfrm>
            <a:off x="5524870" y="3634888"/>
            <a:ext cx="2857130" cy="1206059"/>
          </a:xfrm>
          <a:prstGeom prst="roundRect">
            <a:avLst>
              <a:gd name="adj" fmla="val 7999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chemeClr val="tx1"/>
                </a:solidFill>
              </a:rPr>
              <a:t>WITH ROLLUP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Subtotal row for each repid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(1st column grouped)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NULL custnum indicates all customers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No subtotal rows for custnum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chemeClr val="tx1"/>
                </a:solidFill>
              </a:rPr>
              <a:t>Grand Total row for all groups</a:t>
            </a:r>
          </a:p>
        </p:txBody>
      </p:sp>
      <p:sp>
        <p:nvSpPr>
          <p:cNvPr id="56" name="Rounded Rectangle 32"/>
          <p:cNvSpPr/>
          <p:nvPr/>
        </p:nvSpPr>
        <p:spPr>
          <a:xfrm>
            <a:off x="1667639" y="404733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Groups by repid and subgroups by custnum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A62DBC-E5B7-4F5D-877B-59C253C4A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639" y="3167236"/>
            <a:ext cx="1705213" cy="20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44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Summarizing Grouped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evaluate the performance of sales representatives in a publishing company, data about the total sales made by each representative is required.</a:t>
            </a:r>
          </a:p>
          <a:p>
            <a:r>
              <a:rPr lang="en-US" dirty="0"/>
              <a:t>The query output should list the representative IDs along with the sum of the sale quantity made by each representative, and the grand total of sales made by all representatives.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75"/>
          <p:cNvSpPr>
            <a:spLocks noChangeShapeType="1"/>
          </p:cNvSpPr>
          <p:nvPr/>
        </p:nvSpPr>
        <p:spPr bwMode="auto">
          <a:xfrm rot="10800000" flipH="1">
            <a:off x="2362366" y="2200488"/>
            <a:ext cx="9797" cy="5991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Line 75"/>
          <p:cNvSpPr>
            <a:spLocks noChangeShapeType="1"/>
          </p:cNvSpPr>
          <p:nvPr/>
        </p:nvSpPr>
        <p:spPr bwMode="auto">
          <a:xfrm rot="10800000" flipH="1">
            <a:off x="5983632" y="2200488"/>
            <a:ext cx="9797" cy="5991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Line 75"/>
          <p:cNvSpPr>
            <a:spLocks noChangeShapeType="1"/>
          </p:cNvSpPr>
          <p:nvPr/>
        </p:nvSpPr>
        <p:spPr bwMode="auto">
          <a:xfrm rot="10800000" flipH="1">
            <a:off x="1152963" y="2200488"/>
            <a:ext cx="9797" cy="59912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Rectangle: Rounded Corners 51"/>
          <p:cNvSpPr/>
          <p:nvPr/>
        </p:nvSpPr>
        <p:spPr>
          <a:xfrm>
            <a:off x="2310068" y="3824882"/>
            <a:ext cx="3555775" cy="2421963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6" name="Rectangle: Rounded Corners 35"/>
          <p:cNvSpPr/>
          <p:nvPr/>
        </p:nvSpPr>
        <p:spPr>
          <a:xfrm>
            <a:off x="7239000" y="1575869"/>
            <a:ext cx="1715184" cy="2526915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PIVOT Operator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1693914"/>
            <a:ext cx="1401081" cy="22670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045" y="4113245"/>
            <a:ext cx="3181622" cy="193621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28307" y="1464308"/>
            <a:ext cx="65160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*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source </a:t>
            </a:r>
          </a:p>
          <a:p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PIVOT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qty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FOR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mo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IN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Jan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Feb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Mar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Apr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May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Jun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pivoted</a:t>
            </a:r>
            <a:endParaRPr lang="en-US" sz="1400" dirty="0"/>
          </a:p>
        </p:txBody>
      </p:sp>
      <p:sp>
        <p:nvSpPr>
          <p:cNvPr id="37" name="Rounded Rectangle 149"/>
          <p:cNvSpPr/>
          <p:nvPr/>
        </p:nvSpPr>
        <p:spPr>
          <a:xfrm>
            <a:off x="7620001" y="1312619"/>
            <a:ext cx="896680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source</a:t>
            </a:r>
          </a:p>
        </p:txBody>
      </p:sp>
      <p:sp>
        <p:nvSpPr>
          <p:cNvPr id="41" name="Rounded Rectangle 35"/>
          <p:cNvSpPr/>
          <p:nvPr/>
        </p:nvSpPr>
        <p:spPr>
          <a:xfrm>
            <a:off x="207403" y="2379500"/>
            <a:ext cx="1472079" cy="10495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Aggregation function to produce values under each column </a:t>
            </a:r>
          </a:p>
        </p:txBody>
      </p:sp>
      <p:sp>
        <p:nvSpPr>
          <p:cNvPr id="42" name="Rounded Rectangle 35"/>
          <p:cNvSpPr/>
          <p:nvPr/>
        </p:nvSpPr>
        <p:spPr>
          <a:xfrm>
            <a:off x="1787624" y="2379500"/>
            <a:ext cx="1305392" cy="10495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whose values will be used as new column headers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7887384" y="3900764"/>
            <a:ext cx="0" cy="295336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triangle" w="med" len="med"/>
            <a:tailEnd type="non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45"/>
          <p:cNvCxnSpPr/>
          <p:nvPr/>
        </p:nvCxnSpPr>
        <p:spPr>
          <a:xfrm flipH="1">
            <a:off x="5562600" y="4196100"/>
            <a:ext cx="2324784" cy="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ounded Rectangle 35"/>
          <p:cNvSpPr/>
          <p:nvPr/>
        </p:nvSpPr>
        <p:spPr>
          <a:xfrm>
            <a:off x="3425440" y="2379500"/>
            <a:ext cx="1531927" cy="8971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Columns to be included in the pivoted results</a:t>
            </a:r>
          </a:p>
        </p:txBody>
      </p:sp>
      <p:sp>
        <p:nvSpPr>
          <p:cNvPr id="38" name="Rounded Rectangle 149"/>
          <p:cNvSpPr/>
          <p:nvPr/>
        </p:nvSpPr>
        <p:spPr>
          <a:xfrm>
            <a:off x="5996166" y="4081437"/>
            <a:ext cx="886832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pivoted</a:t>
            </a:r>
          </a:p>
        </p:txBody>
      </p:sp>
      <p:sp>
        <p:nvSpPr>
          <p:cNvPr id="53" name="Rounded Rectangle 35"/>
          <p:cNvSpPr/>
          <p:nvPr/>
        </p:nvSpPr>
        <p:spPr>
          <a:xfrm>
            <a:off x="5289791" y="2379500"/>
            <a:ext cx="1149791" cy="685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Alias for the pivoted table</a:t>
            </a:r>
          </a:p>
        </p:txBody>
      </p:sp>
      <p:sp>
        <p:nvSpPr>
          <p:cNvPr id="54" name="AutoShape 33"/>
          <p:cNvSpPr>
            <a:spLocks/>
          </p:cNvSpPr>
          <p:nvPr/>
        </p:nvSpPr>
        <p:spPr bwMode="auto">
          <a:xfrm rot="16200000" flipH="1">
            <a:off x="4048125" y="1164197"/>
            <a:ext cx="152400" cy="2254250"/>
          </a:xfrm>
          <a:prstGeom prst="rightBrace">
            <a:avLst>
              <a:gd name="adj1" fmla="val 56250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2309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Using PIVOT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5" y="1190600"/>
            <a:ext cx="4153876" cy="5051938"/>
          </a:xfrm>
        </p:spPr>
        <p:txBody>
          <a:bodyPr/>
          <a:lstStyle/>
          <a:p>
            <a:r>
              <a:rPr lang="en-US" dirty="0"/>
              <a:t>You are looking for patterns of monthly sales by sales representatives over the period of January through June.</a:t>
            </a:r>
          </a:p>
          <a:p>
            <a:r>
              <a:rPr lang="en-US" dirty="0"/>
              <a:t>You will write a query to summarize the quantities sold by each sales representative each month.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10"/>
          <a:stretch/>
        </p:blipFill>
        <p:spPr>
          <a:xfrm>
            <a:off x="4663074" y="1190600"/>
            <a:ext cx="4218023" cy="2238400"/>
          </a:xfrm>
          <a:prstGeom prst="rect">
            <a:avLst/>
          </a:prstGeom>
          <a:effectLst>
            <a:glow rad="63500">
              <a:schemeClr val="tx1">
                <a:alpha val="23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74549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and why might you enable sorting options?</a:t>
            </a:r>
          </a:p>
          <a:p>
            <a:r>
              <a:rPr lang="en-US" dirty="0"/>
              <a:t>When might you group the data in a table?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Sorting: Descending Order</a:t>
            </a:r>
          </a:p>
        </p:txBody>
      </p:sp>
      <p:pic>
        <p:nvPicPr>
          <p:cNvPr id="4" name="Picture 2" descr="\\172.30.4.15\Common\Vanathi\lesson4\topicasort\kn1 sort\lsn20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62200"/>
            <a:ext cx="3586667" cy="229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5"/>
          <p:cNvSpPr>
            <a:spLocks noChangeShapeType="1"/>
          </p:cNvSpPr>
          <p:nvPr/>
        </p:nvSpPr>
        <p:spPr bwMode="auto">
          <a:xfrm rot="10800000">
            <a:off x="5410200" y="2759699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Line 75"/>
          <p:cNvSpPr>
            <a:spLocks noChangeShapeType="1"/>
          </p:cNvSpPr>
          <p:nvPr/>
        </p:nvSpPr>
        <p:spPr bwMode="auto">
          <a:xfrm rot="10800000">
            <a:off x="5410199" y="4495800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791200" y="4358481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Lowest value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791200" y="2612639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Highest value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795682" y="3370890"/>
            <a:ext cx="1719543" cy="39534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Arranged in descending order of slprice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61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: Rounded Corners 48"/>
          <p:cNvSpPr/>
          <p:nvPr/>
        </p:nvSpPr>
        <p:spPr>
          <a:xfrm>
            <a:off x="492805" y="3470933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ORDER BY Clause</a:t>
            </a:r>
          </a:p>
        </p:txBody>
      </p:sp>
      <p:pic>
        <p:nvPicPr>
          <p:cNvPr id="4" name="Picture 2" descr="\\172.30.4.15\Common\Vanathi\lesson4\topicasort\kn2orderby\lsn2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53513"/>
            <a:ext cx="2741613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32"/>
          <p:cNvSpPr>
            <a:spLocks/>
          </p:cNvSpPr>
          <p:nvPr/>
        </p:nvSpPr>
        <p:spPr bwMode="auto">
          <a:xfrm>
            <a:off x="6267450" y="3972588"/>
            <a:ext cx="147638" cy="1544637"/>
          </a:xfrm>
          <a:prstGeom prst="rightBrace">
            <a:avLst>
              <a:gd name="adj1" fmla="val 87186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9" name="Picture 2" descr="\\172.30.4.15\Common\Vanathi\lesson4\topicasort\kn2orderby\lsn2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119" y="1340709"/>
            <a:ext cx="4386666" cy="109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46"/>
          <p:cNvSpPr>
            <a:spLocks noChangeShapeType="1"/>
          </p:cNvSpPr>
          <p:nvPr/>
        </p:nvSpPr>
        <p:spPr bwMode="auto">
          <a:xfrm rot="16200000" flipV="1">
            <a:off x="3489364" y="2351543"/>
            <a:ext cx="39926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2129117" y="2457444"/>
            <a:ext cx="1671638" cy="46255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for </a:t>
            </a:r>
            <a:b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primary sort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581775" y="4574250"/>
            <a:ext cx="15716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Primary sort</a:t>
            </a:r>
          </a:p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in ascending order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9" name="Line 46"/>
          <p:cNvSpPr>
            <a:spLocks noChangeShapeType="1"/>
          </p:cNvSpPr>
          <p:nvPr/>
        </p:nvSpPr>
        <p:spPr bwMode="auto">
          <a:xfrm rot="5400000" flipH="1" flipV="1">
            <a:off x="2307571" y="1688323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619195" y="1818066"/>
            <a:ext cx="1634992" cy="5334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Entered at the end of the SELECT statement</a:t>
            </a:r>
          </a:p>
        </p:txBody>
      </p:sp>
      <p:sp>
        <p:nvSpPr>
          <p:cNvPr id="33" name="Line 46"/>
          <p:cNvSpPr>
            <a:spLocks noChangeShapeType="1"/>
          </p:cNvSpPr>
          <p:nvPr/>
        </p:nvSpPr>
        <p:spPr bwMode="auto">
          <a:xfrm rot="16200000" flipV="1">
            <a:off x="4490914" y="2351544"/>
            <a:ext cx="39926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Rounded Rectangle 21"/>
          <p:cNvSpPr/>
          <p:nvPr/>
        </p:nvSpPr>
        <p:spPr>
          <a:xfrm>
            <a:off x="3854730" y="2457445"/>
            <a:ext cx="1169988" cy="46255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Ascending order</a:t>
            </a:r>
          </a:p>
        </p:txBody>
      </p:sp>
      <p:sp>
        <p:nvSpPr>
          <p:cNvPr id="38" name="Line 46"/>
          <p:cNvSpPr>
            <a:spLocks noChangeShapeType="1"/>
          </p:cNvSpPr>
          <p:nvPr/>
        </p:nvSpPr>
        <p:spPr bwMode="auto">
          <a:xfrm rot="16200000" flipV="1">
            <a:off x="4992167" y="2351544"/>
            <a:ext cx="39926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46"/>
          <p:cNvSpPr>
            <a:spLocks noChangeShapeType="1"/>
          </p:cNvSpPr>
          <p:nvPr/>
        </p:nvSpPr>
        <p:spPr bwMode="auto">
          <a:xfrm rot="16200000" flipV="1">
            <a:off x="6681470" y="1866754"/>
            <a:ext cx="344094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Rounded Rectangle 21"/>
          <p:cNvSpPr/>
          <p:nvPr/>
        </p:nvSpPr>
        <p:spPr>
          <a:xfrm>
            <a:off x="6934124" y="2450805"/>
            <a:ext cx="1259731" cy="44943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Descending order</a:t>
            </a:r>
          </a:p>
        </p:txBody>
      </p:sp>
      <p:sp>
        <p:nvSpPr>
          <p:cNvPr id="34" name="Rounded Rectangle 21"/>
          <p:cNvSpPr/>
          <p:nvPr/>
        </p:nvSpPr>
        <p:spPr>
          <a:xfrm>
            <a:off x="5078690" y="2457445"/>
            <a:ext cx="1801461" cy="46255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for secondary sorts</a:t>
            </a:r>
          </a:p>
        </p:txBody>
      </p:sp>
      <p:sp>
        <p:nvSpPr>
          <p:cNvPr id="40" name="AutoShape 32"/>
          <p:cNvSpPr>
            <a:spLocks/>
          </p:cNvSpPr>
          <p:nvPr/>
        </p:nvSpPr>
        <p:spPr bwMode="auto">
          <a:xfrm flipH="1">
            <a:off x="3309937" y="5198137"/>
            <a:ext cx="123825" cy="366713"/>
          </a:xfrm>
          <a:prstGeom prst="rightBrace">
            <a:avLst>
              <a:gd name="adj1" fmla="val 52829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41" name="AutoShape 32"/>
          <p:cNvSpPr>
            <a:spLocks/>
          </p:cNvSpPr>
          <p:nvPr/>
        </p:nvSpPr>
        <p:spPr bwMode="auto">
          <a:xfrm flipH="1">
            <a:off x="3309936" y="3950363"/>
            <a:ext cx="123825" cy="1075531"/>
          </a:xfrm>
          <a:prstGeom prst="rightBrace">
            <a:avLst>
              <a:gd name="adj1" fmla="val 52829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515859" y="4536150"/>
            <a:ext cx="662316" cy="5127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Connector 41"/>
          <p:cNvCxnSpPr/>
          <p:nvPr/>
        </p:nvCxnSpPr>
        <p:spPr>
          <a:xfrm>
            <a:off x="2515859" y="5048912"/>
            <a:ext cx="668666" cy="325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26"/>
          <p:cNvSpPr/>
          <p:nvPr/>
        </p:nvSpPr>
        <p:spPr>
          <a:xfrm>
            <a:off x="1161069" y="4808803"/>
            <a:ext cx="1523999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Secondary sorts</a:t>
            </a:r>
          </a:p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in descending order</a:t>
            </a:r>
          </a:p>
        </p:txBody>
      </p:sp>
      <p:sp>
        <p:nvSpPr>
          <p:cNvPr id="50" name="Arrow: Down 49"/>
          <p:cNvSpPr/>
          <p:nvPr/>
        </p:nvSpPr>
        <p:spPr>
          <a:xfrm>
            <a:off x="765323" y="3004735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1" name="Rounded Rectangle 149"/>
          <p:cNvSpPr/>
          <p:nvPr/>
        </p:nvSpPr>
        <p:spPr>
          <a:xfrm>
            <a:off x="612847" y="143083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52" name="Rounded Rectangle 149"/>
          <p:cNvSpPr/>
          <p:nvPr/>
        </p:nvSpPr>
        <p:spPr>
          <a:xfrm>
            <a:off x="687359" y="3766763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1765646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Sorting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help analyze profit and loss, run a couple of queries:</a:t>
            </a:r>
          </a:p>
          <a:p>
            <a:pPr lvl="1"/>
            <a:r>
              <a:rPr lang="en-US" dirty="0"/>
              <a:t>First query:</a:t>
            </a:r>
          </a:p>
          <a:p>
            <a:pPr lvl="2"/>
            <a:r>
              <a:rPr lang="en-US" dirty="0"/>
              <a:t>List titles and sale price for all books in the Titles table</a:t>
            </a:r>
          </a:p>
          <a:p>
            <a:pPr lvl="2"/>
            <a:r>
              <a:rPr lang="en-US" dirty="0"/>
              <a:t>Primary sort: sale price (descending)</a:t>
            </a:r>
          </a:p>
          <a:p>
            <a:pPr lvl="2"/>
            <a:r>
              <a:rPr lang="en-US" dirty="0"/>
              <a:t>Secondary sort: alphabetically by book titles (ascending)</a:t>
            </a:r>
          </a:p>
          <a:p>
            <a:pPr lvl="1"/>
            <a:r>
              <a:rPr lang="en-US" dirty="0"/>
              <a:t>Second query:</a:t>
            </a:r>
          </a:p>
          <a:p>
            <a:pPr lvl="2"/>
            <a:r>
              <a:rPr lang="en-US" dirty="0"/>
              <a:t>List titles, development cost, sale price, and the number of books that must be sold to break even </a:t>
            </a:r>
            <a:br>
              <a:rPr lang="en-US" dirty="0"/>
            </a:br>
            <a:r>
              <a:rPr lang="en-US" dirty="0"/>
              <a:t>(the development cost divided by sale price) </a:t>
            </a:r>
            <a:br>
              <a:rPr lang="en-US" dirty="0"/>
            </a:br>
            <a:r>
              <a:rPr lang="en-US" dirty="0"/>
              <a:t>for books whose development cost is not NULL</a:t>
            </a:r>
          </a:p>
          <a:p>
            <a:pPr lvl="2"/>
            <a:r>
              <a:rPr lang="en-US" dirty="0"/>
              <a:t>Sort alphabetically by book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9129"/>
          <a:stretch/>
        </p:blipFill>
        <p:spPr>
          <a:xfrm>
            <a:off x="2333001" y="1460643"/>
            <a:ext cx="6797960" cy="1421974"/>
          </a:xfrm>
          <a:prstGeom prst="rect">
            <a:avLst/>
          </a:prstGeom>
        </p:spPr>
      </p:pic>
      <p:sp>
        <p:nvSpPr>
          <p:cNvPr id="25" name="Rectangle: Rounded Corners 24"/>
          <p:cNvSpPr/>
          <p:nvPr/>
        </p:nvSpPr>
        <p:spPr>
          <a:xfrm>
            <a:off x="492805" y="3332848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6" name="Arrow: Down 25"/>
          <p:cNvSpPr/>
          <p:nvPr/>
        </p:nvSpPr>
        <p:spPr>
          <a:xfrm>
            <a:off x="765323" y="2866650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Rounded Rectangle 149"/>
          <p:cNvSpPr/>
          <p:nvPr/>
        </p:nvSpPr>
        <p:spPr>
          <a:xfrm>
            <a:off x="687359" y="362867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Ranking Functions</a:t>
            </a:r>
          </a:p>
        </p:txBody>
      </p:sp>
      <p:sp>
        <p:nvSpPr>
          <p:cNvPr id="6" name="AutoShape 32"/>
          <p:cNvSpPr>
            <a:spLocks/>
          </p:cNvSpPr>
          <p:nvPr/>
        </p:nvSpPr>
        <p:spPr bwMode="auto">
          <a:xfrm>
            <a:off x="4914900" y="4546920"/>
            <a:ext cx="144463" cy="304800"/>
          </a:xfrm>
          <a:prstGeom prst="rightBrace">
            <a:avLst>
              <a:gd name="adj1" fmla="val 1758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15" name="AutoShape 32"/>
          <p:cNvSpPr>
            <a:spLocks/>
          </p:cNvSpPr>
          <p:nvPr/>
        </p:nvSpPr>
        <p:spPr bwMode="auto">
          <a:xfrm flipH="1">
            <a:off x="2432325" y="1664112"/>
            <a:ext cx="119063" cy="679038"/>
          </a:xfrm>
          <a:prstGeom prst="rightBrace">
            <a:avLst>
              <a:gd name="adj1" fmla="val 373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19" name="Rounded Rectangle 18"/>
          <p:cNvSpPr/>
          <p:nvPr/>
        </p:nvSpPr>
        <p:spPr>
          <a:xfrm>
            <a:off x="1081644" y="1774449"/>
            <a:ext cx="1337234" cy="45979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Ranking functions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27" name="Rounded Rectangle 149"/>
          <p:cNvSpPr/>
          <p:nvPr/>
        </p:nvSpPr>
        <p:spPr>
          <a:xfrm>
            <a:off x="612847" y="133509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874" y="3397781"/>
            <a:ext cx="4285714" cy="2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5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/>
          <p:cNvSpPr/>
          <p:nvPr/>
        </p:nvSpPr>
        <p:spPr>
          <a:xfrm>
            <a:off x="492805" y="2937564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0" name="Arrow: Down 19"/>
          <p:cNvSpPr/>
          <p:nvPr/>
        </p:nvSpPr>
        <p:spPr>
          <a:xfrm>
            <a:off x="765323" y="2471366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Rounded Rectangle 149"/>
          <p:cNvSpPr/>
          <p:nvPr/>
        </p:nvSpPr>
        <p:spPr>
          <a:xfrm>
            <a:off x="687359" y="3233394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2" name="Rounded Rectangle 149"/>
          <p:cNvSpPr/>
          <p:nvPr/>
        </p:nvSpPr>
        <p:spPr>
          <a:xfrm>
            <a:off x="612847" y="1401825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RANK Function</a:t>
            </a:r>
          </a:p>
        </p:txBody>
      </p:sp>
      <p:pic>
        <p:nvPicPr>
          <p:cNvPr id="4" name="Picture 2" descr="\\172.30.4.15\common\Vanathi\lsn20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26" y="3094897"/>
            <a:ext cx="1563688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\\172.30.4.15\common\Vanathi\lsn202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8"/>
          <a:stretch/>
        </p:blipFill>
        <p:spPr bwMode="auto">
          <a:xfrm>
            <a:off x="2401691" y="1339569"/>
            <a:ext cx="6552493" cy="1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46"/>
          <p:cNvSpPr>
            <a:spLocks noChangeShapeType="1"/>
          </p:cNvSpPr>
          <p:nvPr/>
        </p:nvSpPr>
        <p:spPr bwMode="auto">
          <a:xfrm rot="16200000" flipV="1">
            <a:off x="8289972" y="2104979"/>
            <a:ext cx="54918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AutoShape 32"/>
          <p:cNvSpPr>
            <a:spLocks/>
          </p:cNvSpPr>
          <p:nvPr/>
        </p:nvSpPr>
        <p:spPr bwMode="auto">
          <a:xfrm rot="5400000">
            <a:off x="6779193" y="1038158"/>
            <a:ext cx="152400" cy="1764164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16" name="Rounded Rectangle 15"/>
          <p:cNvSpPr/>
          <p:nvPr/>
        </p:nvSpPr>
        <p:spPr>
          <a:xfrm>
            <a:off x="7887384" y="2274278"/>
            <a:ext cx="1052268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alias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026450" y="2048934"/>
            <a:ext cx="1667895" cy="49998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List values of quantity in descending order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23" name="Rounded Rectangle 16"/>
          <p:cNvSpPr/>
          <p:nvPr/>
        </p:nvSpPr>
        <p:spPr>
          <a:xfrm>
            <a:off x="4053858" y="2048934"/>
            <a:ext cx="1571625" cy="49998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Partitions the rows by the repid column</a:t>
            </a:r>
          </a:p>
        </p:txBody>
      </p:sp>
      <p:sp>
        <p:nvSpPr>
          <p:cNvPr id="24" name="AutoShape 32"/>
          <p:cNvSpPr>
            <a:spLocks/>
          </p:cNvSpPr>
          <p:nvPr/>
        </p:nvSpPr>
        <p:spPr bwMode="auto">
          <a:xfrm rot="5400000">
            <a:off x="4759069" y="1038158"/>
            <a:ext cx="152400" cy="1764164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18" name="Rounded Rectangle 16">
            <a:extLst>
              <a:ext uri="{FF2B5EF4-FFF2-40B4-BE49-F238E27FC236}">
                <a16:creationId xmlns:a16="http://schemas.microsoft.com/office/drawing/2014/main" id="{4BDAC884-92A5-412B-AC7E-0C53E013D641}"/>
              </a:ext>
            </a:extLst>
          </p:cNvPr>
          <p:cNvSpPr/>
          <p:nvPr/>
        </p:nvSpPr>
        <p:spPr>
          <a:xfrm>
            <a:off x="5973311" y="3659348"/>
            <a:ext cx="1667893" cy="66344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Non-consecutive rank</a:t>
            </a:r>
          </a:p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(skips rank # if values</a:t>
            </a:r>
          </a:p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in qty are tied)</a:t>
            </a:r>
          </a:p>
        </p:txBody>
      </p:sp>
    </p:spTree>
    <p:extLst>
      <p:ext uri="{BB962C8B-B14F-4D97-AF65-F5344CB8AC3E}">
        <p14:creationId xmlns:p14="http://schemas.microsoft.com/office/powerpoint/2010/main" val="2001887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/>
          <p:cNvSpPr/>
          <p:nvPr/>
        </p:nvSpPr>
        <p:spPr>
          <a:xfrm>
            <a:off x="492805" y="3580207"/>
            <a:ext cx="8117795" cy="2200769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1" name="Arrow: Down 20"/>
          <p:cNvSpPr/>
          <p:nvPr/>
        </p:nvSpPr>
        <p:spPr>
          <a:xfrm>
            <a:off x="765323" y="3072807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Rounded Rectangle 149"/>
          <p:cNvSpPr/>
          <p:nvPr/>
        </p:nvSpPr>
        <p:spPr>
          <a:xfrm>
            <a:off x="687359" y="3769131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3" name="Rounded Rectangle 149"/>
          <p:cNvSpPr/>
          <p:nvPr/>
        </p:nvSpPr>
        <p:spPr>
          <a:xfrm>
            <a:off x="687359" y="125304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DENSE_RANK Function</a:t>
            </a:r>
          </a:p>
        </p:txBody>
      </p:sp>
      <p:pic>
        <p:nvPicPr>
          <p:cNvPr id="4" name="Picture 1046" descr="d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23" y="1743466"/>
            <a:ext cx="7669841" cy="115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32"/>
          <p:cNvSpPr>
            <a:spLocks/>
          </p:cNvSpPr>
          <p:nvPr/>
        </p:nvSpPr>
        <p:spPr bwMode="auto">
          <a:xfrm>
            <a:off x="5124450" y="3872452"/>
            <a:ext cx="269875" cy="1704975"/>
          </a:xfrm>
          <a:prstGeom prst="rightBrace">
            <a:avLst>
              <a:gd name="adj1" fmla="val 5264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13" name="Picture 2" descr="\\172.30.4.15\common\Vanathi\lsn20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3672427"/>
            <a:ext cx="181768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5583237" y="4362014"/>
            <a:ext cx="1419225" cy="77574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Consecutive rank values</a:t>
            </a:r>
            <a:b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(no gaps)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99274" y="2527652"/>
            <a:ext cx="1375264" cy="45578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alias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865282" y="2534540"/>
            <a:ext cx="1647825" cy="4489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Lists the quantities in descending order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090215" y="255640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Partitions the rows by the repid column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sp>
        <p:nvSpPr>
          <p:cNvPr id="24" name="AutoShape 32"/>
          <p:cNvSpPr>
            <a:spLocks/>
          </p:cNvSpPr>
          <p:nvPr/>
        </p:nvSpPr>
        <p:spPr bwMode="auto">
          <a:xfrm rot="5400000">
            <a:off x="3855958" y="1523580"/>
            <a:ext cx="152400" cy="1764164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5" name="AutoShape 32"/>
          <p:cNvSpPr>
            <a:spLocks/>
          </p:cNvSpPr>
          <p:nvPr/>
        </p:nvSpPr>
        <p:spPr bwMode="auto">
          <a:xfrm rot="5400000">
            <a:off x="5738882" y="1556419"/>
            <a:ext cx="152400" cy="1698486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6" name="AutoShape 32"/>
          <p:cNvSpPr>
            <a:spLocks/>
          </p:cNvSpPr>
          <p:nvPr/>
        </p:nvSpPr>
        <p:spPr bwMode="auto">
          <a:xfrm rot="5400000">
            <a:off x="7526337" y="1702399"/>
            <a:ext cx="152400" cy="1406525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7997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/>
          <p:cNvSpPr/>
          <p:nvPr/>
        </p:nvSpPr>
        <p:spPr>
          <a:xfrm>
            <a:off x="468590" y="3505200"/>
            <a:ext cx="8117795" cy="2200769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0" name="Arrow: Down 19"/>
          <p:cNvSpPr/>
          <p:nvPr/>
        </p:nvSpPr>
        <p:spPr>
          <a:xfrm>
            <a:off x="765323" y="3098172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Rounded Rectangle 149"/>
          <p:cNvSpPr/>
          <p:nvPr/>
        </p:nvSpPr>
        <p:spPr>
          <a:xfrm>
            <a:off x="687359" y="3748653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2" name="Rounded Rectangle 149"/>
          <p:cNvSpPr/>
          <p:nvPr/>
        </p:nvSpPr>
        <p:spPr>
          <a:xfrm>
            <a:off x="687359" y="1253048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ROW_NUMBER Function</a:t>
            </a:r>
          </a:p>
        </p:txBody>
      </p:sp>
      <p:sp>
        <p:nvSpPr>
          <p:cNvPr id="4" name="AutoShape 32"/>
          <p:cNvSpPr>
            <a:spLocks/>
          </p:cNvSpPr>
          <p:nvPr/>
        </p:nvSpPr>
        <p:spPr bwMode="auto">
          <a:xfrm>
            <a:off x="5313363" y="3880278"/>
            <a:ext cx="153987" cy="1731962"/>
          </a:xfrm>
          <a:prstGeom prst="rightBrace">
            <a:avLst>
              <a:gd name="adj1" fmla="val 9372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6" name="Picture 1030" descr="lsn2_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75" y="3645875"/>
            <a:ext cx="2211388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31" descr="lsn2_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46" y="1727517"/>
            <a:ext cx="8093333" cy="133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5591175" y="4380340"/>
            <a:ext cx="1800225" cy="7318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Sequential numbering of each row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3" name="Rounded Rectangle 15"/>
          <p:cNvSpPr/>
          <p:nvPr/>
        </p:nvSpPr>
        <p:spPr>
          <a:xfrm>
            <a:off x="7131058" y="2668042"/>
            <a:ext cx="1375264" cy="45578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Column alias</a:t>
            </a:r>
          </a:p>
        </p:txBody>
      </p:sp>
      <p:sp>
        <p:nvSpPr>
          <p:cNvPr id="24" name="Rounded Rectangle 16"/>
          <p:cNvSpPr/>
          <p:nvPr/>
        </p:nvSpPr>
        <p:spPr>
          <a:xfrm>
            <a:off x="5094584" y="2674930"/>
            <a:ext cx="1647825" cy="4489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Lists the quantities in descending order</a:t>
            </a:r>
          </a:p>
        </p:txBody>
      </p:sp>
      <p:sp>
        <p:nvSpPr>
          <p:cNvPr id="25" name="Rounded Rectangle 17"/>
          <p:cNvSpPr/>
          <p:nvPr/>
        </p:nvSpPr>
        <p:spPr>
          <a:xfrm>
            <a:off x="3073064" y="2696792"/>
            <a:ext cx="1724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Partitions the rows by the repid column</a:t>
            </a:r>
          </a:p>
        </p:txBody>
      </p:sp>
      <p:sp>
        <p:nvSpPr>
          <p:cNvPr id="26" name="AutoShape 32"/>
          <p:cNvSpPr>
            <a:spLocks/>
          </p:cNvSpPr>
          <p:nvPr/>
        </p:nvSpPr>
        <p:spPr bwMode="auto">
          <a:xfrm rot="5400000">
            <a:off x="3877780" y="1624996"/>
            <a:ext cx="152400" cy="1842111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7" name="AutoShape 32"/>
          <p:cNvSpPr>
            <a:spLocks/>
          </p:cNvSpPr>
          <p:nvPr/>
        </p:nvSpPr>
        <p:spPr bwMode="auto">
          <a:xfrm rot="5400000">
            <a:off x="5849917" y="1649270"/>
            <a:ext cx="152400" cy="1793563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  <p:sp>
        <p:nvSpPr>
          <p:cNvPr id="28" name="AutoShape 32"/>
          <p:cNvSpPr>
            <a:spLocks/>
          </p:cNvSpPr>
          <p:nvPr/>
        </p:nvSpPr>
        <p:spPr bwMode="auto">
          <a:xfrm rot="5400000">
            <a:off x="7742490" y="1789244"/>
            <a:ext cx="152400" cy="1513617"/>
          </a:xfrm>
          <a:prstGeom prst="rightBrace">
            <a:avLst>
              <a:gd name="adj1" fmla="val 70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984693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.potx" id="{1634A45C-5750-4E3F-A25C-318804E070B5}" vid="{9F6FB999-A07A-4A31-A413-C621A02B4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3_1</Template>
  <TotalTime>2592</TotalTime>
  <Words>1006</Words>
  <Application>Microsoft Office PowerPoint</Application>
  <PresentationFormat>On-screen Show (4:3)</PresentationFormat>
  <Paragraphs>199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Consolas</vt:lpstr>
      <vt:lpstr>Myriad Pro</vt:lpstr>
      <vt:lpstr>LO Choice</vt:lpstr>
      <vt:lpstr>Organizing Data</vt:lpstr>
      <vt:lpstr>Sorting: Ascending Order</vt:lpstr>
      <vt:lpstr>Sorting: Descending Order</vt:lpstr>
      <vt:lpstr>The ORDER BY Clause</vt:lpstr>
      <vt:lpstr>Activity: Sorting Data</vt:lpstr>
      <vt:lpstr>The Ranking Functions</vt:lpstr>
      <vt:lpstr>The RANK Function</vt:lpstr>
      <vt:lpstr>The DENSE_RANK Function</vt:lpstr>
      <vt:lpstr>The ROW_NUMBER Function</vt:lpstr>
      <vt:lpstr>The NTILE Function</vt:lpstr>
      <vt:lpstr>The TOP n Keyword</vt:lpstr>
      <vt:lpstr>Activity: Ranking Data</vt:lpstr>
      <vt:lpstr>Groups</vt:lpstr>
      <vt:lpstr>The GROUP BY Clause</vt:lpstr>
      <vt:lpstr>Grouping Sets</vt:lpstr>
      <vt:lpstr>The CUBE and GROUPING SETS Subclauses</vt:lpstr>
      <vt:lpstr>The ROLLUP and GROUPING SETS Subclauses</vt:lpstr>
      <vt:lpstr>Activity: Grouping Data</vt:lpstr>
      <vt:lpstr>The HAVING Clause</vt:lpstr>
      <vt:lpstr>Activity: Filtering Grouped Data</vt:lpstr>
      <vt:lpstr>The CUBE Operator</vt:lpstr>
      <vt:lpstr>The ROLLUP Operator</vt:lpstr>
      <vt:lpstr>Activity: Summarizing Grouped Data</vt:lpstr>
      <vt:lpstr>The PIVOT Operator</vt:lpstr>
      <vt:lpstr>Activity: Using PIVOT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S. Wilson</dc:creator>
  <cp:lastModifiedBy>Tricia Murphy</cp:lastModifiedBy>
  <cp:revision>75</cp:revision>
  <dcterms:created xsi:type="dcterms:W3CDTF">2017-08-25T21:04:53Z</dcterms:created>
  <dcterms:modified xsi:type="dcterms:W3CDTF">2017-11-16T19:59:35Z</dcterms:modified>
</cp:coreProperties>
</file>