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8" r:id="rId1"/>
  </p:sldMasterIdLst>
  <p:notesMasterIdLst>
    <p:notesMasterId r:id="rId21"/>
  </p:notesMasterIdLst>
  <p:handoutMasterIdLst>
    <p:handoutMasterId r:id="rId22"/>
  </p:handoutMasterIdLst>
  <p:sldIdLst>
    <p:sldId id="262" r:id="rId2"/>
    <p:sldId id="263" r:id="rId3"/>
    <p:sldId id="276" r:id="rId4"/>
    <p:sldId id="264" r:id="rId5"/>
    <p:sldId id="265" r:id="rId6"/>
    <p:sldId id="277" r:id="rId7"/>
    <p:sldId id="266" r:id="rId8"/>
    <p:sldId id="267" r:id="rId9"/>
    <p:sldId id="268" r:id="rId10"/>
    <p:sldId id="269" r:id="rId11"/>
    <p:sldId id="270" r:id="rId12"/>
    <p:sldId id="271" r:id="rId13"/>
    <p:sldId id="272" r:id="rId14"/>
    <p:sldId id="273" r:id="rId15"/>
    <p:sldId id="274" r:id="rId16"/>
    <p:sldId id="278" r:id="rId17"/>
    <p:sldId id="279" r:id="rId18"/>
    <p:sldId id="280" r:id="rId19"/>
    <p:sldId id="260"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01A1DD"/>
    <a:srgbClr val="CFCFCF"/>
    <a:srgbClr val="F2F2F2"/>
    <a:srgbClr val="1B3764"/>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4" autoAdjust="0"/>
    <p:restoredTop sz="96370" autoAdjust="0"/>
  </p:normalViewPr>
  <p:slideViewPr>
    <p:cSldViewPr>
      <p:cViewPr varScale="1">
        <p:scale>
          <a:sx n="106" d="100"/>
          <a:sy n="106" d="100"/>
        </p:scale>
        <p:origin x="1548" y="114"/>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11/16/2017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11/16/2017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a:solidFill>
                  <a:schemeClr val="tx1"/>
                </a:solidFill>
                <a:latin typeface="Arial" charset="0"/>
              </a:defRPr>
            </a:lvl1pPr>
            <a:lvl2pPr marL="742950" indent="-285750" defTabSz="939800" eaLnBrk="0" hangingPunct="0">
              <a:defRPr>
                <a:solidFill>
                  <a:schemeClr val="tx1"/>
                </a:solidFill>
                <a:latin typeface="Arial" charset="0"/>
              </a:defRPr>
            </a:lvl2pPr>
            <a:lvl3pPr marL="1143000" indent="-228600" defTabSz="939800" eaLnBrk="0" hangingPunct="0">
              <a:defRPr>
                <a:solidFill>
                  <a:schemeClr val="tx1"/>
                </a:solidFill>
                <a:latin typeface="Arial" charset="0"/>
              </a:defRPr>
            </a:lvl3pPr>
            <a:lvl4pPr marL="1600200" indent="-228600" defTabSz="939800" eaLnBrk="0" hangingPunct="0">
              <a:defRPr>
                <a:solidFill>
                  <a:schemeClr val="tx1"/>
                </a:solidFill>
                <a:latin typeface="Arial" charset="0"/>
              </a:defRPr>
            </a:lvl4pPr>
            <a:lvl5pPr marL="2057400" indent="-228600" defTabSz="939800" eaLnBrk="0" hangingPunct="0">
              <a:defRPr>
                <a:solidFill>
                  <a:schemeClr val="tx1"/>
                </a:solidFill>
                <a:latin typeface="Arial" charset="0"/>
              </a:defRPr>
            </a:lvl5pPr>
            <a:lvl6pPr marL="2514600" indent="-228600" defTabSz="939800" eaLnBrk="0" fontAlgn="base" hangingPunct="0">
              <a:spcBef>
                <a:spcPct val="0"/>
              </a:spcBef>
              <a:spcAft>
                <a:spcPct val="0"/>
              </a:spcAft>
              <a:defRPr>
                <a:solidFill>
                  <a:schemeClr val="tx1"/>
                </a:solidFill>
                <a:latin typeface="Arial" charset="0"/>
              </a:defRPr>
            </a:lvl6pPr>
            <a:lvl7pPr marL="2971800" indent="-228600" defTabSz="939800" eaLnBrk="0" fontAlgn="base" hangingPunct="0">
              <a:spcBef>
                <a:spcPct val="0"/>
              </a:spcBef>
              <a:spcAft>
                <a:spcPct val="0"/>
              </a:spcAft>
              <a:defRPr>
                <a:solidFill>
                  <a:schemeClr val="tx1"/>
                </a:solidFill>
                <a:latin typeface="Arial" charset="0"/>
              </a:defRPr>
            </a:lvl7pPr>
            <a:lvl8pPr marL="3429000" indent="-228600" defTabSz="939800" eaLnBrk="0" fontAlgn="base" hangingPunct="0">
              <a:spcBef>
                <a:spcPct val="0"/>
              </a:spcBef>
              <a:spcAft>
                <a:spcPct val="0"/>
              </a:spcAft>
              <a:defRPr>
                <a:solidFill>
                  <a:schemeClr val="tx1"/>
                </a:solidFill>
                <a:latin typeface="Arial" charset="0"/>
              </a:defRPr>
            </a:lvl8pPr>
            <a:lvl9pPr marL="3886200" indent="-228600" defTabSz="939800" eaLnBrk="0" fontAlgn="base" hangingPunct="0">
              <a:spcBef>
                <a:spcPct val="0"/>
              </a:spcBef>
              <a:spcAft>
                <a:spcPct val="0"/>
              </a:spcAft>
              <a:defRPr>
                <a:solidFill>
                  <a:schemeClr val="tx1"/>
                </a:solidFill>
                <a:latin typeface="Arial" charset="0"/>
              </a:defRPr>
            </a:lvl9pPr>
          </a:lstStyle>
          <a:p>
            <a:pPr eaLnBrk="1" hangingPunct="1"/>
            <a:fld id="{6B3E20F2-5943-4543-A605-8B0E470F3A20}" type="slidenum">
              <a:rPr lang="en-US" smtClean="0"/>
              <a:pPr eaLnBrk="1" hangingPunct="1"/>
              <a:t>1</a:t>
            </a:fld>
            <a:endParaRPr lang="en-US" dirty="0"/>
          </a:p>
        </p:txBody>
      </p:sp>
      <p:sp>
        <p:nvSpPr>
          <p:cNvPr id="20483" name="Rectangle 2"/>
          <p:cNvSpPr>
            <a:spLocks noGrp="1" noRot="1" noChangeAspect="1" noChangeArrowheads="1" noTextEdit="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1268746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a:ln/>
        </p:spPr>
      </p:sp>
      <p:sp>
        <p:nvSpPr>
          <p:cNvPr id="133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p>
        </p:txBody>
      </p:sp>
      <p:sp>
        <p:nvSpPr>
          <p:cNvPr id="133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sz="2400">
                <a:solidFill>
                  <a:schemeClr val="tx1"/>
                </a:solidFill>
                <a:latin typeface="Arial" charset="0"/>
                <a:ea typeface="ＭＳ Ｐゴシック" charset="0"/>
                <a:cs typeface="ＭＳ Ｐゴシック" charset="0"/>
              </a:defRPr>
            </a:lvl1pPr>
            <a:lvl2pPr marL="742950" indent="-285750" defTabSz="939800" eaLnBrk="0" hangingPunct="0">
              <a:defRPr sz="2400">
                <a:solidFill>
                  <a:schemeClr val="tx1"/>
                </a:solidFill>
                <a:latin typeface="Arial" charset="0"/>
                <a:ea typeface="ＭＳ Ｐゴシック" charset="0"/>
              </a:defRPr>
            </a:lvl2pPr>
            <a:lvl3pPr marL="1143000" indent="-228600" defTabSz="939800" eaLnBrk="0" hangingPunct="0">
              <a:defRPr sz="2400">
                <a:solidFill>
                  <a:schemeClr val="tx1"/>
                </a:solidFill>
                <a:latin typeface="Arial" charset="0"/>
                <a:ea typeface="ＭＳ Ｐゴシック" charset="0"/>
              </a:defRPr>
            </a:lvl3pPr>
            <a:lvl4pPr marL="1600200" indent="-228600" defTabSz="939800" eaLnBrk="0" hangingPunct="0">
              <a:defRPr sz="2400">
                <a:solidFill>
                  <a:schemeClr val="tx1"/>
                </a:solidFill>
                <a:latin typeface="Arial" charset="0"/>
                <a:ea typeface="ＭＳ Ｐゴシック" charset="0"/>
              </a:defRPr>
            </a:lvl4pPr>
            <a:lvl5pPr marL="2057400" indent="-228600" defTabSz="939800" eaLnBrk="0" hangingPunct="0">
              <a:defRPr sz="2400">
                <a:solidFill>
                  <a:schemeClr val="tx1"/>
                </a:solidFill>
                <a:latin typeface="Arial" charset="0"/>
                <a:ea typeface="ＭＳ Ｐゴシック" charset="0"/>
              </a:defRPr>
            </a:lvl5pPr>
            <a:lvl6pPr marL="2514600" indent="-228600" defTabSz="93980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980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980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9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773014-8E8D-2343-A145-629AA6A98C7D}" type="slidenum">
              <a:rPr lang="en-US" sz="1200"/>
              <a:pPr eaLnBrk="1" hangingPunct="1"/>
              <a:t>11</a:t>
            </a:fld>
            <a:endParaRPr lang="en-US" sz="1200" dirty="0"/>
          </a:p>
        </p:txBody>
      </p:sp>
    </p:spTree>
    <p:extLst>
      <p:ext uri="{BB962C8B-B14F-4D97-AF65-F5344CB8AC3E}">
        <p14:creationId xmlns:p14="http://schemas.microsoft.com/office/powerpoint/2010/main" val="1247271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rse/Lesson Outline">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pic>
        <p:nvPicPr>
          <p:cNvPr id="13" name="Picture 12" descr="course outline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pic>
        <p:nvPicPr>
          <p:cNvPr id="7" name="Picture 6" descr="course outline graphi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sp>
        <p:nvSpPr>
          <p:cNvPr id="11" name="Content Placeholder 2"/>
          <p:cNvSpPr>
            <a:spLocks noGrp="1"/>
          </p:cNvSpPr>
          <p:nvPr>
            <p:ph idx="1"/>
          </p:nvPr>
        </p:nvSpPr>
        <p:spPr>
          <a:xfrm>
            <a:off x="341925" y="1302040"/>
            <a:ext cx="8460150" cy="4131352"/>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sz="1400"/>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Course/Lesson outline</a:t>
            </a:r>
          </a:p>
        </p:txBody>
      </p:sp>
    </p:spTree>
    <p:extLst>
      <p:ext uri="{BB962C8B-B14F-4D97-AF65-F5344CB8AC3E}">
        <p14:creationId xmlns:p14="http://schemas.microsoft.com/office/powerpoint/2010/main" val="1274907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580001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6299722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9" name="Slide Number Placeholder 8"/>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22916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39972" y="107462"/>
            <a:ext cx="7797800" cy="820616"/>
          </a:xfrm>
        </p:spPr>
        <p:txBody>
          <a:bodyPr anchor="ctr" anchorCtr="0">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5472020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833071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134176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11385"/>
            <a:ext cx="2057400" cy="4914778"/>
          </a:xfrm>
        </p:spPr>
        <p:txBody>
          <a:bodyPr vert="eaVert"/>
          <a:lstStyle>
            <a:lvl1pPr>
              <a:defRPr>
                <a:solidFill>
                  <a:srgbClr val="00000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916791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 Fill Slide">
    <p:spTree>
      <p:nvGrpSpPr>
        <p:cNvPr id="1" name=""/>
        <p:cNvGrpSpPr/>
        <p:nvPr/>
      </p:nvGrpSpPr>
      <p:grpSpPr>
        <a:xfrm>
          <a:off x="0" y="0"/>
          <a:ext cx="0" cy="0"/>
          <a:chOff x="0" y="0"/>
          <a:chExt cx="0" cy="0"/>
        </a:xfrm>
      </p:grpSpPr>
      <p:pic>
        <p:nvPicPr>
          <p:cNvPr id="5" name="Picture 4"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341925" y="1302040"/>
            <a:ext cx="8460150" cy="492096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4096826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ttom Fill Slide">
    <p:spTree>
      <p:nvGrpSpPr>
        <p:cNvPr id="1" name=""/>
        <p:cNvGrpSpPr/>
        <p:nvPr/>
      </p:nvGrpSpPr>
      <p:grpSpPr>
        <a:xfrm>
          <a:off x="0" y="0"/>
          <a:ext cx="0" cy="0"/>
          <a:chOff x="0" y="0"/>
          <a:chExt cx="0" cy="0"/>
        </a:xfrm>
      </p:grpSpPr>
      <p:pic>
        <p:nvPicPr>
          <p:cNvPr id="7" name="Picture 6"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9800"/>
            <a:ext cx="9144000" cy="457200"/>
          </a:xfrm>
          <a:prstGeom prst="rect">
            <a:avLst/>
          </a:prstGeom>
        </p:spPr>
      </p:pic>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188616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ner Fill">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7" name="Picture 6" descr="choice block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052025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Slide Number Placeholder 4"/>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55578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flective Questions">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4" name="Picture 3" descr="bubbl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3" y="33129"/>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hasCustomPrompt="1"/>
          </p:nvPr>
        </p:nvSpPr>
        <p:spPr>
          <a:xfrm>
            <a:off x="341925" y="1302039"/>
            <a:ext cx="8460150" cy="4525963"/>
          </a:xfrm>
          <a:prstGeom prst="rect">
            <a:avLst/>
          </a:prstGeom>
        </p:spPr>
        <p:txBody>
          <a:bodyPr/>
          <a:lstStyle>
            <a:lvl1pPr marL="342900" indent="-342900">
              <a:spcAft>
                <a:spcPts val="0"/>
              </a:spcAft>
              <a:buClr>
                <a:srgbClr val="009DDC"/>
              </a:buClr>
              <a:buFont typeface="+mj-lt"/>
              <a:buAutoNum type="arabicPeriod"/>
              <a:defRPr sz="2000" baseline="0"/>
            </a:lvl1pPr>
            <a:lvl2pPr marL="742950" indent="-285750">
              <a:spcAft>
                <a:spcPts val="0"/>
              </a:spcAft>
              <a:buClr>
                <a:srgbClr val="009DDC"/>
              </a:buClr>
              <a:buFont typeface="Arial"/>
              <a:buChar char="•"/>
              <a:defRPr sz="1800" baseline="0"/>
            </a:lvl2pPr>
          </a:lstStyle>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#1</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#2</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p:txBody>
      </p:sp>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baseline="0"/>
            </a:lvl1pPr>
          </a:lstStyle>
          <a:p>
            <a:r>
              <a:rPr lang="en-US" dirty="0"/>
              <a:t>Reflective Questions</a:t>
            </a:r>
          </a:p>
        </p:txBody>
      </p:sp>
    </p:spTree>
    <p:extLst>
      <p:ext uri="{BB962C8B-B14F-4D97-AF65-F5344CB8AC3E}">
        <p14:creationId xmlns:p14="http://schemas.microsoft.com/office/powerpoint/2010/main" val="3341243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445036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3877" y="98425"/>
            <a:ext cx="7772400" cy="839421"/>
          </a:xfrm>
        </p:spPr>
        <p:txBody>
          <a:bodyPr>
            <a:noAutofit/>
          </a:bodyPr>
          <a:lstStyle>
            <a:lvl1pPr>
              <a:defRPr>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1180124"/>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Tree>
    <p:extLst>
      <p:ext uri="{BB962C8B-B14F-4D97-AF65-F5344CB8AC3E}">
        <p14:creationId xmlns:p14="http://schemas.microsoft.com/office/powerpoint/2010/main" val="1767293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1924" y="100269"/>
            <a:ext cx="7932614" cy="844611"/>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406051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2" name="Title Placeholder 1"/>
          <p:cNvSpPr>
            <a:spLocks noGrp="1"/>
          </p:cNvSpPr>
          <p:nvPr>
            <p:ph type="title"/>
          </p:nvPr>
        </p:nvSpPr>
        <p:spPr>
          <a:xfrm>
            <a:off x="341925" y="100269"/>
            <a:ext cx="7883768"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6820584" y="6445470"/>
            <a:ext cx="2133600" cy="365125"/>
          </a:xfrm>
          <a:prstGeom prst="rect">
            <a:avLst/>
          </a:prstGeom>
        </p:spPr>
        <p:txBody>
          <a:bodyPr vert="horz" lIns="91440" tIns="45720" rIns="91440" bIns="45720" rtlCol="0" anchor="ctr"/>
          <a:lstStyle>
            <a:lvl1pPr algn="r">
              <a:defRPr sz="800">
                <a:solidFill>
                  <a:srgbClr val="C4C4C4"/>
                </a:solidFill>
                <a:latin typeface="Arial"/>
                <a:cs typeface="Arial"/>
              </a:defRPr>
            </a:lvl1pPr>
          </a:lstStyle>
          <a:p>
            <a:fld id="{A8160BDD-7155-D744-B749-9730458604AD}" type="slidenum">
              <a:rPr lang="en-US" smtClean="0"/>
              <a:pPr/>
              <a:t>‹#›</a:t>
            </a:fld>
            <a:endParaRPr lang="en-US" dirty="0"/>
          </a:p>
        </p:txBody>
      </p:sp>
      <p:sp>
        <p:nvSpPr>
          <p:cNvPr id="8" name="Footer Placeholder 2"/>
          <p:cNvSpPr txBox="1">
            <a:spLocks/>
          </p:cNvSpPr>
          <p:nvPr/>
        </p:nvSpPr>
        <p:spPr>
          <a:xfrm>
            <a:off x="77594" y="6455640"/>
            <a:ext cx="4814957"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2017 Logical Operations, Inc. All rights reserved.</a:t>
            </a:r>
          </a:p>
        </p:txBody>
      </p:sp>
      <p:sp>
        <p:nvSpPr>
          <p:cNvPr id="11" name="Footer Placeholder 2"/>
          <p:cNvSpPr txBox="1">
            <a:spLocks/>
          </p:cNvSpPr>
          <p:nvPr userDrawn="1"/>
        </p:nvSpPr>
        <p:spPr>
          <a:xfrm>
            <a:off x="77594" y="6455640"/>
            <a:ext cx="4814957"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C4C4C4"/>
              </a:solidFill>
              <a:effectLst/>
              <a:uLnTx/>
              <a:uFillTx/>
              <a:latin typeface="Arial"/>
              <a:ea typeface="+mn-ea"/>
              <a:cs typeface="Arial"/>
            </a:endParaRPr>
          </a:p>
        </p:txBody>
      </p:sp>
    </p:spTree>
    <p:extLst>
      <p:ext uri="{BB962C8B-B14F-4D97-AF65-F5344CB8AC3E}">
        <p14:creationId xmlns:p14="http://schemas.microsoft.com/office/powerpoint/2010/main" val="293832821"/>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10" r:id="rId5"/>
    <p:sldLayoutId id="2147483804" r:id="rId6"/>
    <p:sldLayoutId id="2147483811" r:id="rId7"/>
    <p:sldLayoutId id="2147483805" r:id="rId8"/>
    <p:sldLayoutId id="2147483806" r:id="rId9"/>
    <p:sldLayoutId id="2147483807" r:id="rId10"/>
    <p:sldLayoutId id="2147483808" r:id="rId11"/>
    <p:sldLayoutId id="2147483809" r:id="rId12"/>
    <p:sldLayoutId id="2147483812" r:id="rId13"/>
    <p:sldLayoutId id="2147483813" r:id="rId14"/>
    <p:sldLayoutId id="2147483814" r:id="rId15"/>
    <p:sldLayoutId id="2147483815" r:id="rId16"/>
  </p:sldLayoutIdLst>
  <p:hf hdr="0" ftr="0" dt="0"/>
  <p:txStyles>
    <p:titleStyle>
      <a:lvl1pPr algn="l" defTabSz="457200" rtl="0" eaLnBrk="1" latinLnBrk="0" hangingPunct="1">
        <a:spcBef>
          <a:spcPct val="0"/>
        </a:spcBef>
        <a:buNone/>
        <a:defRPr sz="2400" kern="1200">
          <a:solidFill>
            <a:schemeClr val="bg1"/>
          </a:solidFill>
          <a:latin typeface="Myriad Pro"/>
          <a:ea typeface="+mj-ea"/>
          <a:cs typeface="Myriad Pro"/>
        </a:defRPr>
      </a:lvl1pPr>
    </p:titleStyle>
    <p:bodyStyle>
      <a:lvl1pPr marL="342900" indent="-342900" algn="l" defTabSz="457200" rtl="0" eaLnBrk="1" latinLnBrk="0" hangingPunct="1">
        <a:spcBef>
          <a:spcPct val="20000"/>
        </a:spcBef>
        <a:buClr>
          <a:schemeClr val="accent1"/>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p:txBody>
          <a:bodyPr/>
          <a:lstStyle/>
          <a:p>
            <a:r>
              <a:rPr lang="en-US" dirty="0"/>
              <a:t>Combine the Results of Two Queries</a:t>
            </a:r>
          </a:p>
          <a:p>
            <a:r>
              <a:rPr lang="en-US" dirty="0"/>
              <a:t>Compare the Results of Two Queries</a:t>
            </a:r>
          </a:p>
          <a:p>
            <a:r>
              <a:rPr lang="en-US" dirty="0"/>
              <a:t>Retrieve Data by Joining Tables</a:t>
            </a:r>
          </a:p>
        </p:txBody>
      </p:sp>
      <p:sp>
        <p:nvSpPr>
          <p:cNvPr id="4098" name="Rectangle 2"/>
          <p:cNvSpPr>
            <a:spLocks noGrp="1" noChangeArrowheads="1"/>
          </p:cNvSpPr>
          <p:nvPr>
            <p:ph type="title"/>
          </p:nvPr>
        </p:nvSpPr>
        <p:spPr/>
        <p:txBody>
          <a:bodyPr/>
          <a:lstStyle/>
          <a:p>
            <a:r>
              <a:rPr lang="en-US" dirty="0"/>
              <a:t>Retrieving Data from Multiple Tables</a:t>
            </a:r>
          </a:p>
        </p:txBody>
      </p:sp>
      <p:sp>
        <p:nvSpPr>
          <p:cNvPr id="4" name="Slide Number Placeholder 3"/>
          <p:cNvSpPr>
            <a:spLocks noGrp="1"/>
          </p:cNvSpPr>
          <p:nvPr>
            <p:ph type="sldNum" sz="quarter" idx="12"/>
          </p:nvPr>
        </p:nvSpPr>
        <p:spPr/>
        <p:txBody>
          <a:bodyPr/>
          <a:lstStyle/>
          <a:p>
            <a:fld id="{A8160BDD-7155-D744-B749-9730458604AD}" type="slidenum">
              <a:rPr lang="en-US" smtClean="0"/>
              <a:t>1</a:t>
            </a:fld>
            <a:endParaRPr lang="en-US" dirty="0"/>
          </a:p>
        </p:txBody>
      </p:sp>
    </p:spTree>
    <p:extLst>
      <p:ext uri="{BB962C8B-B14F-4D97-AF65-F5344CB8AC3E}">
        <p14:creationId xmlns:p14="http://schemas.microsoft.com/office/powerpoint/2010/main" val="3142848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a:extLst>
              <a:ext uri="{FF2B5EF4-FFF2-40B4-BE49-F238E27FC236}">
                <a16:creationId xmlns:a16="http://schemas.microsoft.com/office/drawing/2014/main" id="{EBC3655D-6F5D-403E-86EA-AD320876C20D}"/>
              </a:ext>
            </a:extLst>
          </p:cNvPr>
          <p:cNvCxnSpPr>
            <a:cxnSpLocks/>
          </p:cNvCxnSpPr>
          <p:nvPr/>
        </p:nvCxnSpPr>
        <p:spPr>
          <a:xfrm>
            <a:off x="5762625" y="2847975"/>
            <a:ext cx="0" cy="1066800"/>
          </a:xfrm>
          <a:prstGeom prst="straightConnector1">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cxnSp>
      <p:sp>
        <p:nvSpPr>
          <p:cNvPr id="4" name="Rectangle 3">
            <a:extLst>
              <a:ext uri="{FF2B5EF4-FFF2-40B4-BE49-F238E27FC236}">
                <a16:creationId xmlns:a16="http://schemas.microsoft.com/office/drawing/2014/main" id="{ABB2E3B5-8A37-4DE4-B55E-3DCFBA043A82}"/>
              </a:ext>
            </a:extLst>
          </p:cNvPr>
          <p:cNvSpPr/>
          <p:nvPr/>
        </p:nvSpPr>
        <p:spPr>
          <a:xfrm>
            <a:off x="1733550" y="2576036"/>
            <a:ext cx="6115050" cy="1077218"/>
          </a:xfrm>
          <a:prstGeom prst="rect">
            <a:avLst/>
          </a:prstGeom>
        </p:spPr>
        <p:txBody>
          <a:bodyPr wrap="square">
            <a:spAutoFit/>
          </a:bodyPr>
          <a:lstStyle/>
          <a:p>
            <a:r>
              <a:rPr lang="en-US" sz="1600" dirty="0">
                <a:solidFill>
                  <a:srgbClr val="0000FF"/>
                </a:solidFill>
                <a:latin typeface="Consolas" panose="020B0609020204030204" pitchFamily="49" charset="0"/>
              </a:rPr>
              <a:t>SELECT</a:t>
            </a:r>
            <a:r>
              <a:rPr lang="en-US" sz="1600" dirty="0">
                <a:solidFill>
                  <a:srgbClr val="000000"/>
                </a:solidFill>
                <a:latin typeface="Consolas" panose="020B0609020204030204" pitchFamily="49" charset="0"/>
              </a:rPr>
              <a:t> custnum</a:t>
            </a:r>
            <a:r>
              <a:rPr lang="en-US" sz="1600" dirty="0">
                <a:solidFill>
                  <a:srgbClr val="808080"/>
                </a:solidFill>
                <a:latin typeface="Consolas" panose="020B0609020204030204" pitchFamily="49" charset="0"/>
              </a:rPr>
              <a:t>,</a:t>
            </a:r>
            <a:r>
              <a:rPr lang="en-US" sz="1600" dirty="0">
                <a:solidFill>
                  <a:srgbClr val="000000"/>
                </a:solidFill>
                <a:latin typeface="Consolas" panose="020B0609020204030204" pitchFamily="49" charset="0"/>
              </a:rPr>
              <a:t> fname</a:t>
            </a:r>
            <a:r>
              <a:rPr lang="en-US" sz="1600" dirty="0">
                <a:solidFill>
                  <a:srgbClr val="808080"/>
                </a:solidFill>
                <a:latin typeface="Consolas" panose="020B0609020204030204" pitchFamily="49" charset="0"/>
              </a:rPr>
              <a:t>,</a:t>
            </a:r>
            <a:r>
              <a:rPr lang="en-US" sz="1600" dirty="0">
                <a:solidFill>
                  <a:srgbClr val="000000"/>
                </a:solidFill>
                <a:latin typeface="Consolas" panose="020B0609020204030204" pitchFamily="49" charset="0"/>
              </a:rPr>
              <a:t> lname, Slspers.repid</a:t>
            </a:r>
          </a:p>
          <a:p>
            <a:r>
              <a:rPr lang="en-US" sz="1600" dirty="0">
                <a:solidFill>
                  <a:srgbClr val="0000FF"/>
                </a:solidFill>
                <a:latin typeface="Consolas" panose="020B0609020204030204" pitchFamily="49" charset="0"/>
              </a:rPr>
              <a:t>FROM</a:t>
            </a:r>
            <a:r>
              <a:rPr lang="en-US" sz="1600" dirty="0">
                <a:solidFill>
                  <a:srgbClr val="000000"/>
                </a:solidFill>
                <a:latin typeface="Consolas" panose="020B0609020204030204" pitchFamily="49" charset="0"/>
              </a:rPr>
              <a:t> Sales</a:t>
            </a:r>
          </a:p>
          <a:p>
            <a:r>
              <a:rPr lang="en-US" sz="1600" dirty="0">
                <a:solidFill>
                  <a:srgbClr val="808080"/>
                </a:solidFill>
                <a:latin typeface="Consolas" panose="020B0609020204030204" pitchFamily="49" charset="0"/>
              </a:rPr>
              <a:t>INNER</a:t>
            </a:r>
            <a:r>
              <a:rPr lang="en-US" sz="1600" dirty="0">
                <a:solidFill>
                  <a:srgbClr val="000000"/>
                </a:solidFill>
                <a:latin typeface="Consolas" panose="020B0609020204030204" pitchFamily="49" charset="0"/>
              </a:rPr>
              <a:t> </a:t>
            </a:r>
            <a:r>
              <a:rPr lang="en-US" sz="1600" dirty="0">
                <a:solidFill>
                  <a:srgbClr val="808080"/>
                </a:solidFill>
                <a:latin typeface="Consolas" panose="020B0609020204030204" pitchFamily="49" charset="0"/>
              </a:rPr>
              <a:t>JOIN</a:t>
            </a:r>
            <a:r>
              <a:rPr lang="en-US" sz="1600" dirty="0">
                <a:solidFill>
                  <a:srgbClr val="000000"/>
                </a:solidFill>
                <a:latin typeface="Consolas" panose="020B0609020204030204" pitchFamily="49" charset="0"/>
              </a:rPr>
              <a:t> Slspers </a:t>
            </a:r>
            <a:r>
              <a:rPr lang="en-US" sz="1600" dirty="0">
                <a:solidFill>
                  <a:srgbClr val="0000FF"/>
                </a:solidFill>
                <a:latin typeface="Consolas" panose="020B0609020204030204" pitchFamily="49" charset="0"/>
              </a:rPr>
              <a:t>ON</a:t>
            </a:r>
            <a:r>
              <a:rPr lang="en-US" sz="1600" dirty="0">
                <a:solidFill>
                  <a:srgbClr val="000000"/>
                </a:solidFill>
                <a:latin typeface="Consolas" panose="020B0609020204030204" pitchFamily="49" charset="0"/>
              </a:rPr>
              <a:t> Sales</a:t>
            </a:r>
            <a:r>
              <a:rPr lang="en-US" sz="1600" dirty="0">
                <a:solidFill>
                  <a:srgbClr val="808080"/>
                </a:solidFill>
                <a:latin typeface="Consolas" panose="020B0609020204030204" pitchFamily="49" charset="0"/>
              </a:rPr>
              <a:t>.</a:t>
            </a:r>
            <a:r>
              <a:rPr lang="en-US" sz="1600" dirty="0">
                <a:solidFill>
                  <a:srgbClr val="000000"/>
                </a:solidFill>
                <a:latin typeface="Consolas" panose="020B0609020204030204" pitchFamily="49" charset="0"/>
              </a:rPr>
              <a:t>repid </a:t>
            </a:r>
            <a:r>
              <a:rPr lang="en-US" sz="1600" dirty="0">
                <a:solidFill>
                  <a:srgbClr val="808080"/>
                </a:solidFill>
                <a:latin typeface="Consolas" panose="020B0609020204030204" pitchFamily="49" charset="0"/>
              </a:rPr>
              <a:t>=</a:t>
            </a:r>
            <a:r>
              <a:rPr lang="en-US" sz="1600" dirty="0">
                <a:solidFill>
                  <a:srgbClr val="000000"/>
                </a:solidFill>
                <a:latin typeface="Consolas" panose="020B0609020204030204" pitchFamily="49" charset="0"/>
              </a:rPr>
              <a:t> Slspers</a:t>
            </a:r>
            <a:r>
              <a:rPr lang="en-US" sz="1600" dirty="0">
                <a:solidFill>
                  <a:srgbClr val="808080"/>
                </a:solidFill>
                <a:latin typeface="Consolas" panose="020B0609020204030204" pitchFamily="49" charset="0"/>
              </a:rPr>
              <a:t>.</a:t>
            </a:r>
            <a:r>
              <a:rPr lang="en-US" sz="1600" dirty="0">
                <a:solidFill>
                  <a:srgbClr val="000000"/>
                </a:solidFill>
                <a:latin typeface="Consolas" panose="020B0609020204030204" pitchFamily="49" charset="0"/>
              </a:rPr>
              <a:t>repid</a:t>
            </a:r>
          </a:p>
          <a:p>
            <a:r>
              <a:rPr lang="en-US" sz="1600" dirty="0">
                <a:solidFill>
                  <a:srgbClr val="0000FF"/>
                </a:solidFill>
                <a:latin typeface="Consolas" panose="020B0609020204030204" pitchFamily="49" charset="0"/>
              </a:rPr>
              <a:t>ORDER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BY</a:t>
            </a:r>
            <a:r>
              <a:rPr lang="en-US" sz="1600" dirty="0">
                <a:solidFill>
                  <a:srgbClr val="000000"/>
                </a:solidFill>
                <a:latin typeface="Consolas" panose="020B0609020204030204" pitchFamily="49" charset="0"/>
              </a:rPr>
              <a:t> custnum</a:t>
            </a:r>
            <a:endParaRPr lang="en-US" sz="1600" dirty="0"/>
          </a:p>
        </p:txBody>
      </p:sp>
      <p:sp>
        <p:nvSpPr>
          <p:cNvPr id="7170" name="Rectangle 2"/>
          <p:cNvSpPr txBox="1">
            <a:spLocks noChangeArrowheads="1"/>
          </p:cNvSpPr>
          <p:nvPr/>
        </p:nvSpPr>
        <p:spPr bwMode="auto">
          <a:xfrm>
            <a:off x="457200" y="201613"/>
            <a:ext cx="68532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b="1" dirty="0">
              <a:solidFill>
                <a:schemeClr val="bg1"/>
              </a:solidFill>
              <a:latin typeface="Calibri" charset="0"/>
              <a:cs typeface="Calibri" charset="0"/>
            </a:endParaRPr>
          </a:p>
        </p:txBody>
      </p:sp>
      <p:sp>
        <p:nvSpPr>
          <p:cNvPr id="2" name="Title 1"/>
          <p:cNvSpPr>
            <a:spLocks noGrp="1"/>
          </p:cNvSpPr>
          <p:nvPr>
            <p:ph type="title" idx="4294967295"/>
          </p:nvPr>
        </p:nvSpPr>
        <p:spPr/>
        <p:txBody>
          <a:bodyPr/>
          <a:lstStyle/>
          <a:p>
            <a:pPr eaLnBrk="1" hangingPunct="1">
              <a:defRPr/>
            </a:pPr>
            <a:r>
              <a:rPr lang="en-US" sz="2400" i="0" dirty="0">
                <a:latin typeface="Myriad Pro" panose="020B0503030403020204" pitchFamily="34" charset="0"/>
                <a:cs typeface="Calibri" pitchFamily="34" charset="0"/>
              </a:rPr>
              <a:t>Qualified Column Names</a:t>
            </a:r>
          </a:p>
        </p:txBody>
      </p:sp>
      <p:sp>
        <p:nvSpPr>
          <p:cNvPr id="3" name="Slide Number Placeholder 2"/>
          <p:cNvSpPr>
            <a:spLocks noGrp="1"/>
          </p:cNvSpPr>
          <p:nvPr>
            <p:ph type="sldNum" sz="quarter" idx="12"/>
          </p:nvPr>
        </p:nvSpPr>
        <p:spPr/>
        <p:txBody>
          <a:bodyPr/>
          <a:lstStyle/>
          <a:p>
            <a:fld id="{A8160BDD-7155-D744-B749-9730458604AD}" type="slidenum">
              <a:rPr lang="en-US" smtClean="0"/>
              <a:t>10</a:t>
            </a:fld>
            <a:endParaRPr lang="en-US" dirty="0"/>
          </a:p>
        </p:txBody>
      </p:sp>
      <p:cxnSp>
        <p:nvCxnSpPr>
          <p:cNvPr id="9" name="Straight Arrow Connector 8">
            <a:extLst>
              <a:ext uri="{FF2B5EF4-FFF2-40B4-BE49-F238E27FC236}">
                <a16:creationId xmlns:a16="http://schemas.microsoft.com/office/drawing/2014/main" id="{E32344A9-9864-4795-BE49-52CDE15F513A}"/>
              </a:ext>
            </a:extLst>
          </p:cNvPr>
          <p:cNvCxnSpPr>
            <a:cxnSpLocks/>
          </p:cNvCxnSpPr>
          <p:nvPr/>
        </p:nvCxnSpPr>
        <p:spPr>
          <a:xfrm>
            <a:off x="4876800" y="3482592"/>
            <a:ext cx="0" cy="479808"/>
          </a:xfrm>
          <a:prstGeom prst="straightConnector1">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cxnSp>
      <p:cxnSp>
        <p:nvCxnSpPr>
          <p:cNvPr id="11" name="Straight Arrow Connector 10">
            <a:extLst>
              <a:ext uri="{FF2B5EF4-FFF2-40B4-BE49-F238E27FC236}">
                <a16:creationId xmlns:a16="http://schemas.microsoft.com/office/drawing/2014/main" id="{19964F26-805B-4CF1-AA41-007A3C508678}"/>
              </a:ext>
            </a:extLst>
          </p:cNvPr>
          <p:cNvCxnSpPr>
            <a:cxnSpLocks/>
          </p:cNvCxnSpPr>
          <p:nvPr/>
        </p:nvCxnSpPr>
        <p:spPr>
          <a:xfrm>
            <a:off x="6629400" y="3482592"/>
            <a:ext cx="0" cy="479808"/>
          </a:xfrm>
          <a:prstGeom prst="straightConnector1">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cxnSp>
      <p:sp>
        <p:nvSpPr>
          <p:cNvPr id="34" name="Rounded Rectangle 33"/>
          <p:cNvSpPr/>
          <p:nvPr/>
        </p:nvSpPr>
        <p:spPr>
          <a:xfrm>
            <a:off x="4267200" y="3758151"/>
            <a:ext cx="3043238" cy="43285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Qualified column names</a:t>
            </a:r>
          </a:p>
        </p:txBody>
      </p:sp>
    </p:spTree>
    <p:extLst>
      <p:ext uri="{BB962C8B-B14F-4D97-AF65-F5344CB8AC3E}">
        <p14:creationId xmlns:p14="http://schemas.microsoft.com/office/powerpoint/2010/main" val="2627256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Rounded Corners 37">
            <a:extLst>
              <a:ext uri="{FF2B5EF4-FFF2-40B4-BE49-F238E27FC236}">
                <a16:creationId xmlns:a16="http://schemas.microsoft.com/office/drawing/2014/main" id="{08F032C8-3D18-4A8B-87D9-6BB15A19B037}"/>
              </a:ext>
            </a:extLst>
          </p:cNvPr>
          <p:cNvSpPr/>
          <p:nvPr/>
        </p:nvSpPr>
        <p:spPr>
          <a:xfrm>
            <a:off x="468590" y="3660372"/>
            <a:ext cx="8117795" cy="2321328"/>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39" name="Arrow: Down 38">
            <a:extLst>
              <a:ext uri="{FF2B5EF4-FFF2-40B4-BE49-F238E27FC236}">
                <a16:creationId xmlns:a16="http://schemas.microsoft.com/office/drawing/2014/main" id="{7EEE69E5-85F3-4303-BD46-4CA7BDA58AB0}"/>
              </a:ext>
            </a:extLst>
          </p:cNvPr>
          <p:cNvSpPr/>
          <p:nvPr/>
        </p:nvSpPr>
        <p:spPr>
          <a:xfrm>
            <a:off x="745560" y="3147600"/>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40" name="Rounded Rectangle 149">
            <a:extLst>
              <a:ext uri="{FF2B5EF4-FFF2-40B4-BE49-F238E27FC236}">
                <a16:creationId xmlns:a16="http://schemas.microsoft.com/office/drawing/2014/main" id="{FB62E809-DCF3-43BF-85BC-068B23DB8F76}"/>
              </a:ext>
            </a:extLst>
          </p:cNvPr>
          <p:cNvSpPr/>
          <p:nvPr/>
        </p:nvSpPr>
        <p:spPr>
          <a:xfrm>
            <a:off x="687359" y="3841926"/>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Output</a:t>
            </a:r>
          </a:p>
        </p:txBody>
      </p:sp>
      <p:sp>
        <p:nvSpPr>
          <p:cNvPr id="41" name="Rounded Rectangle 149">
            <a:extLst>
              <a:ext uri="{FF2B5EF4-FFF2-40B4-BE49-F238E27FC236}">
                <a16:creationId xmlns:a16="http://schemas.microsoft.com/office/drawing/2014/main" id="{3B201C08-111B-432F-996F-126F1547F8A3}"/>
              </a:ext>
            </a:extLst>
          </p:cNvPr>
          <p:cNvSpPr/>
          <p:nvPr/>
        </p:nvSpPr>
        <p:spPr>
          <a:xfrm>
            <a:off x="687359" y="1794449"/>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dirty="0"/>
              <a:t>Query</a:t>
            </a:r>
          </a:p>
        </p:txBody>
      </p:sp>
      <p:sp>
        <p:nvSpPr>
          <p:cNvPr id="6" name="Rectangle 5">
            <a:extLst>
              <a:ext uri="{FF2B5EF4-FFF2-40B4-BE49-F238E27FC236}">
                <a16:creationId xmlns:a16="http://schemas.microsoft.com/office/drawing/2014/main" id="{E10F79BE-A54D-4007-923D-74523F4C7DA8}"/>
              </a:ext>
            </a:extLst>
          </p:cNvPr>
          <p:cNvSpPr/>
          <p:nvPr/>
        </p:nvSpPr>
        <p:spPr>
          <a:xfrm>
            <a:off x="3133724" y="2075587"/>
            <a:ext cx="5334001" cy="830997"/>
          </a:xfrm>
          <a:prstGeom prst="rect">
            <a:avLst/>
          </a:prstGeom>
        </p:spPr>
        <p:txBody>
          <a:bodyPr wrap="square">
            <a:spAutoFit/>
          </a:bodyPr>
          <a:lstStyle/>
          <a:p>
            <a:r>
              <a:rPr lang="en-US" sz="1200" dirty="0">
                <a:solidFill>
                  <a:srgbClr val="0000FF"/>
                </a:solidFill>
                <a:latin typeface="Consolas" panose="020B0609020204030204" pitchFamily="49" charset="0"/>
              </a:rPr>
              <a:t>SELECT</a:t>
            </a:r>
            <a:r>
              <a:rPr lang="en-US" sz="1200" dirty="0">
                <a:solidFill>
                  <a:srgbClr val="000000"/>
                </a:solidFill>
                <a:latin typeface="Consolas" panose="020B0609020204030204" pitchFamily="49" charset="0"/>
              </a:rPr>
              <a:t> bktitle</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a:t>
            </a:r>
            <a:r>
              <a:rPr lang="en-US" sz="1200" dirty="0">
                <a:solidFill>
                  <a:srgbClr val="FF00FF"/>
                </a:solidFill>
                <a:latin typeface="Consolas" panose="020B0609020204030204" pitchFamily="49" charset="0"/>
              </a:rPr>
              <a:t>SUM</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qty</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a:t>
            </a:r>
            <a:r>
              <a:rPr lang="en-US" sz="1200" dirty="0">
                <a:solidFill>
                  <a:srgbClr val="0000FF"/>
                </a:solidFill>
                <a:latin typeface="Consolas" panose="020B0609020204030204" pitchFamily="49" charset="0"/>
              </a:rPr>
              <a:t>AS</a:t>
            </a:r>
            <a:r>
              <a:rPr lang="en-US" sz="1200" dirty="0">
                <a:solidFill>
                  <a:srgbClr val="000000"/>
                </a:solidFill>
                <a:latin typeface="Consolas" panose="020B0609020204030204" pitchFamily="49" charset="0"/>
              </a:rPr>
              <a:t> total_qty</a:t>
            </a:r>
          </a:p>
          <a:p>
            <a:r>
              <a:rPr lang="en-US" sz="1200" dirty="0">
                <a:solidFill>
                  <a:srgbClr val="0000FF"/>
                </a:solidFill>
                <a:latin typeface="Consolas" panose="020B0609020204030204" pitchFamily="49" charset="0"/>
              </a:rPr>
              <a:t>FROM</a:t>
            </a:r>
            <a:r>
              <a:rPr lang="en-US" sz="1200" dirty="0">
                <a:solidFill>
                  <a:srgbClr val="000000"/>
                </a:solidFill>
                <a:latin typeface="Consolas" panose="020B0609020204030204" pitchFamily="49" charset="0"/>
              </a:rPr>
              <a:t> Titles</a:t>
            </a:r>
          </a:p>
          <a:p>
            <a:r>
              <a:rPr lang="en-US" sz="1200" dirty="0">
                <a:solidFill>
                  <a:srgbClr val="808080"/>
                </a:solidFill>
                <a:latin typeface="Consolas" panose="020B0609020204030204" pitchFamily="49" charset="0"/>
              </a:rPr>
              <a:t>LEFT</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OUTER</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JOIN</a:t>
            </a:r>
            <a:r>
              <a:rPr lang="en-US" sz="1200" dirty="0">
                <a:solidFill>
                  <a:srgbClr val="000000"/>
                </a:solidFill>
                <a:latin typeface="Consolas" panose="020B0609020204030204" pitchFamily="49" charset="0"/>
              </a:rPr>
              <a:t> Sales </a:t>
            </a:r>
            <a:r>
              <a:rPr lang="en-US" sz="1200" dirty="0">
                <a:solidFill>
                  <a:srgbClr val="0000FF"/>
                </a:solidFill>
                <a:latin typeface="Consolas" panose="020B0609020204030204" pitchFamily="49" charset="0"/>
              </a:rPr>
              <a:t>ON</a:t>
            </a:r>
            <a:r>
              <a:rPr lang="en-US" sz="1200" dirty="0">
                <a:solidFill>
                  <a:srgbClr val="000000"/>
                </a:solidFill>
                <a:latin typeface="Consolas" panose="020B0609020204030204" pitchFamily="49" charset="0"/>
              </a:rPr>
              <a:t> Titles</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partnum </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Sales</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partnum</a:t>
            </a:r>
          </a:p>
          <a:p>
            <a:r>
              <a:rPr lang="en-US" sz="1200" dirty="0">
                <a:solidFill>
                  <a:srgbClr val="0000FF"/>
                </a:solidFill>
                <a:latin typeface="Consolas" panose="020B0609020204030204" pitchFamily="49" charset="0"/>
              </a:rPr>
              <a:t>GROUP</a:t>
            </a:r>
            <a:r>
              <a:rPr lang="en-US" sz="1200" dirty="0">
                <a:solidFill>
                  <a:srgbClr val="000000"/>
                </a:solidFill>
                <a:latin typeface="Consolas" panose="020B0609020204030204" pitchFamily="49" charset="0"/>
              </a:rPr>
              <a:t> </a:t>
            </a:r>
            <a:r>
              <a:rPr lang="en-US" sz="1200" dirty="0">
                <a:solidFill>
                  <a:srgbClr val="0000FF"/>
                </a:solidFill>
                <a:latin typeface="Consolas" panose="020B0609020204030204" pitchFamily="49" charset="0"/>
              </a:rPr>
              <a:t>BY</a:t>
            </a:r>
            <a:r>
              <a:rPr lang="en-US" sz="1200" dirty="0">
                <a:solidFill>
                  <a:srgbClr val="000000"/>
                </a:solidFill>
                <a:latin typeface="Consolas" panose="020B0609020204030204" pitchFamily="49" charset="0"/>
              </a:rPr>
              <a:t> bktitle</a:t>
            </a:r>
            <a:endParaRPr lang="en-US" sz="1200" dirty="0"/>
          </a:p>
        </p:txBody>
      </p:sp>
      <p:sp>
        <p:nvSpPr>
          <p:cNvPr id="25" name="Oval 24">
            <a:extLst>
              <a:ext uri="{FF2B5EF4-FFF2-40B4-BE49-F238E27FC236}">
                <a16:creationId xmlns:a16="http://schemas.microsoft.com/office/drawing/2014/main" id="{E59E4614-9979-45B3-B834-281A3E78A359}"/>
              </a:ext>
            </a:extLst>
          </p:cNvPr>
          <p:cNvSpPr/>
          <p:nvPr/>
        </p:nvSpPr>
        <p:spPr>
          <a:xfrm>
            <a:off x="7098236" y="4430346"/>
            <a:ext cx="1128713" cy="1128713"/>
          </a:xfrm>
          <a:prstGeom prst="ellipse">
            <a:avLst/>
          </a:prstGeom>
          <a:solidFill>
            <a:schemeClr val="accent3"/>
          </a:solidFill>
          <a:ln w="9525" cap="flat" cmpd="sng" algn="ctr">
            <a:solidFill>
              <a:srgbClr val="00B0F0">
                <a:alpha val="36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en-US" sz="1100" b="1" kern="0" dirty="0">
              <a:solidFill>
                <a:srgbClr val="FF0000"/>
              </a:solidFill>
              <a:latin typeface="Arial"/>
            </a:endParaRPr>
          </a:p>
        </p:txBody>
      </p:sp>
      <p:sp>
        <p:nvSpPr>
          <p:cNvPr id="4" name="Oval 3">
            <a:extLst>
              <a:ext uri="{FF2B5EF4-FFF2-40B4-BE49-F238E27FC236}">
                <a16:creationId xmlns:a16="http://schemas.microsoft.com/office/drawing/2014/main" id="{42DA97FF-0BE0-4180-BC2D-3E8003EF16F6}"/>
              </a:ext>
            </a:extLst>
          </p:cNvPr>
          <p:cNvSpPr/>
          <p:nvPr/>
        </p:nvSpPr>
        <p:spPr>
          <a:xfrm>
            <a:off x="6371955" y="4430346"/>
            <a:ext cx="1128713" cy="1128713"/>
          </a:xfrm>
          <a:prstGeom prst="ellipse">
            <a:avLst/>
          </a:prstGeom>
          <a:pattFill prst="ltUpDiag">
            <a:fgClr>
              <a:schemeClr val="accent2">
                <a:lumMod val="50000"/>
              </a:schemeClr>
            </a:fgClr>
            <a:bgClr>
              <a:schemeClr val="accent2">
                <a:lumMod val="20000"/>
                <a:lumOff val="80000"/>
              </a:schemeClr>
            </a:bgClr>
          </a:pattFill>
          <a:ln w="28575" cap="flat" cmpd="sng" algn="ctr">
            <a:solidFill>
              <a:schemeClr val="tx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r>
              <a:rPr lang="en-US" sz="1100" b="1" kern="0" dirty="0">
                <a:effectLst>
                  <a:glow rad="190500">
                    <a:schemeClr val="bg2">
                      <a:alpha val="74000"/>
                    </a:schemeClr>
                  </a:glow>
                </a:effectLst>
                <a:latin typeface="Arial"/>
              </a:rPr>
              <a:t>Output</a:t>
            </a:r>
          </a:p>
        </p:txBody>
      </p:sp>
      <p:sp>
        <p:nvSpPr>
          <p:cNvPr id="9217" name="Rectangle 2"/>
          <p:cNvSpPr txBox="1">
            <a:spLocks noChangeArrowheads="1"/>
          </p:cNvSpPr>
          <p:nvPr/>
        </p:nvSpPr>
        <p:spPr bwMode="auto">
          <a:xfrm>
            <a:off x="457200" y="201613"/>
            <a:ext cx="68532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b="1" dirty="0">
              <a:solidFill>
                <a:schemeClr val="bg1"/>
              </a:solidFill>
              <a:latin typeface="Calibri" charset="0"/>
              <a:cs typeface="Calibri" charset="0"/>
            </a:endParaRPr>
          </a:p>
        </p:txBody>
      </p:sp>
      <p:sp>
        <p:nvSpPr>
          <p:cNvPr id="2" name="Title 1"/>
          <p:cNvSpPr>
            <a:spLocks noGrp="1"/>
          </p:cNvSpPr>
          <p:nvPr>
            <p:ph type="title" idx="4294967295"/>
          </p:nvPr>
        </p:nvSpPr>
        <p:spPr/>
        <p:txBody>
          <a:bodyPr/>
          <a:lstStyle/>
          <a:p>
            <a:pPr eaLnBrk="1" hangingPunct="1">
              <a:defRPr/>
            </a:pPr>
            <a:r>
              <a:rPr lang="en-US" sz="2400" i="0" dirty="0">
                <a:latin typeface="Myriad Pro" panose="020B0503030403020204" pitchFamily="34" charset="0"/>
                <a:cs typeface="Calibri" pitchFamily="34" charset="0"/>
              </a:rPr>
              <a:t>Outer Joins</a:t>
            </a:r>
          </a:p>
        </p:txBody>
      </p:sp>
      <p:sp>
        <p:nvSpPr>
          <p:cNvPr id="16" name="AutoShape 32"/>
          <p:cNvSpPr>
            <a:spLocks/>
          </p:cNvSpPr>
          <p:nvPr/>
        </p:nvSpPr>
        <p:spPr bwMode="auto">
          <a:xfrm rot="5400000">
            <a:off x="6380162" y="1427166"/>
            <a:ext cx="160338" cy="2738437"/>
          </a:xfrm>
          <a:prstGeom prst="rightBrace">
            <a:avLst>
              <a:gd name="adj1" fmla="val 105085"/>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p>
            <a:endParaRPr lang="en-US" dirty="0"/>
          </a:p>
        </p:txBody>
      </p:sp>
      <p:sp>
        <p:nvSpPr>
          <p:cNvPr id="17" name="Line 30"/>
          <p:cNvSpPr>
            <a:spLocks noChangeShapeType="1"/>
          </p:cNvSpPr>
          <p:nvPr/>
        </p:nvSpPr>
        <p:spPr bwMode="auto">
          <a:xfrm>
            <a:off x="1811338" y="2574925"/>
            <a:ext cx="1371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1" name="Line 111"/>
          <p:cNvSpPr>
            <a:spLocks noChangeShapeType="1"/>
          </p:cNvSpPr>
          <p:nvPr/>
        </p:nvSpPr>
        <p:spPr bwMode="auto">
          <a:xfrm rot="16200000" flipH="1" flipV="1">
            <a:off x="6752949" y="1755114"/>
            <a:ext cx="0" cy="115093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0" name="Line 109"/>
          <p:cNvSpPr>
            <a:spLocks noChangeShapeType="1"/>
          </p:cNvSpPr>
          <p:nvPr/>
        </p:nvSpPr>
        <p:spPr bwMode="auto">
          <a:xfrm flipV="1">
            <a:off x="7321549" y="2323921"/>
            <a:ext cx="0" cy="208183"/>
          </a:xfrm>
          <a:prstGeom prst="line">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22" name="Line 112"/>
          <p:cNvSpPr>
            <a:spLocks noChangeShapeType="1"/>
          </p:cNvSpPr>
          <p:nvPr/>
        </p:nvSpPr>
        <p:spPr bwMode="auto">
          <a:xfrm flipH="1" flipV="1">
            <a:off x="6188074" y="2327536"/>
            <a:ext cx="0" cy="197340"/>
          </a:xfrm>
          <a:prstGeom prst="line">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24" name="Line 46"/>
          <p:cNvSpPr>
            <a:spLocks noChangeShapeType="1"/>
          </p:cNvSpPr>
          <p:nvPr/>
        </p:nvSpPr>
        <p:spPr bwMode="auto">
          <a:xfrm flipV="1">
            <a:off x="5858392" y="4973839"/>
            <a:ext cx="49847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pic>
        <p:nvPicPr>
          <p:cNvPr id="28" name="Picture 3" descr="C:\Users\Admin\Desktop\ILT\Lesson 5\Topic D\f0859715d_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6040" y="4278519"/>
            <a:ext cx="2249488" cy="125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AutoShape 32"/>
          <p:cNvSpPr>
            <a:spLocks/>
          </p:cNvSpPr>
          <p:nvPr/>
        </p:nvSpPr>
        <p:spPr bwMode="auto">
          <a:xfrm>
            <a:off x="4667251" y="4461082"/>
            <a:ext cx="151890" cy="1053893"/>
          </a:xfrm>
          <a:prstGeom prst="rightBrace">
            <a:avLst>
              <a:gd name="adj1" fmla="val 66182"/>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31" name="Line 112"/>
          <p:cNvSpPr>
            <a:spLocks noChangeShapeType="1"/>
          </p:cNvSpPr>
          <p:nvPr/>
        </p:nvSpPr>
        <p:spPr bwMode="auto">
          <a:xfrm flipH="1" flipV="1">
            <a:off x="6726238" y="2051050"/>
            <a:ext cx="0" cy="2809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2" name="Rounded Rectangle 31"/>
          <p:cNvSpPr/>
          <p:nvPr/>
        </p:nvSpPr>
        <p:spPr>
          <a:xfrm>
            <a:off x="838200" y="2333039"/>
            <a:ext cx="1971675" cy="512245"/>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Keywords entered between two table names</a:t>
            </a:r>
          </a:p>
        </p:txBody>
      </p:sp>
      <p:sp>
        <p:nvSpPr>
          <p:cNvPr id="34" name="Rounded Rectangle 33"/>
          <p:cNvSpPr/>
          <p:nvPr/>
        </p:nvSpPr>
        <p:spPr>
          <a:xfrm>
            <a:off x="4890864" y="4278519"/>
            <a:ext cx="1261099" cy="1236456"/>
          </a:xfrm>
          <a:prstGeom prst="roundRect">
            <a:avLst>
              <a:gd name="adj" fmla="val 12585"/>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Output includes all rows from Titles, even rows with no match in Sales</a:t>
            </a:r>
          </a:p>
        </p:txBody>
      </p:sp>
      <p:sp>
        <p:nvSpPr>
          <p:cNvPr id="35" name="Rounded Rectangle 34"/>
          <p:cNvSpPr/>
          <p:nvPr/>
        </p:nvSpPr>
        <p:spPr>
          <a:xfrm>
            <a:off x="6023721" y="1571627"/>
            <a:ext cx="1419225" cy="5032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Column used to join tables</a:t>
            </a:r>
          </a:p>
        </p:txBody>
      </p:sp>
      <p:sp>
        <p:nvSpPr>
          <p:cNvPr id="36" name="Rounded Rectangle 35"/>
          <p:cNvSpPr/>
          <p:nvPr/>
        </p:nvSpPr>
        <p:spPr>
          <a:xfrm>
            <a:off x="5578474" y="2943928"/>
            <a:ext cx="1724025" cy="5032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ON clause containing the condition</a:t>
            </a:r>
          </a:p>
        </p:txBody>
      </p:sp>
      <p:sp>
        <p:nvSpPr>
          <p:cNvPr id="3" name="Slide Number Placeholder 2"/>
          <p:cNvSpPr>
            <a:spLocks noGrp="1"/>
          </p:cNvSpPr>
          <p:nvPr>
            <p:ph type="sldNum" sz="quarter" idx="12"/>
          </p:nvPr>
        </p:nvSpPr>
        <p:spPr/>
        <p:txBody>
          <a:bodyPr/>
          <a:lstStyle/>
          <a:p>
            <a:fld id="{A8160BDD-7155-D744-B749-9730458604AD}" type="slidenum">
              <a:rPr lang="en-US" smtClean="0"/>
              <a:t>11</a:t>
            </a:fld>
            <a:endParaRPr lang="en-US" dirty="0"/>
          </a:p>
        </p:txBody>
      </p:sp>
      <p:sp>
        <p:nvSpPr>
          <p:cNvPr id="5" name="Rectangle 4">
            <a:extLst>
              <a:ext uri="{FF2B5EF4-FFF2-40B4-BE49-F238E27FC236}">
                <a16:creationId xmlns:a16="http://schemas.microsoft.com/office/drawing/2014/main" id="{C48D3F68-F2E0-4098-A457-54B024A13DEF}"/>
              </a:ext>
            </a:extLst>
          </p:cNvPr>
          <p:cNvSpPr/>
          <p:nvPr/>
        </p:nvSpPr>
        <p:spPr>
          <a:xfrm>
            <a:off x="6671655" y="4174558"/>
            <a:ext cx="529312" cy="276999"/>
          </a:xfrm>
          <a:prstGeom prst="rect">
            <a:avLst/>
          </a:prstGeom>
        </p:spPr>
        <p:txBody>
          <a:bodyPr wrap="none">
            <a:spAutoFit/>
          </a:bodyPr>
          <a:lstStyle/>
          <a:p>
            <a:r>
              <a:rPr lang="en-US" sz="1200" b="1" dirty="0"/>
              <a:t>Titles</a:t>
            </a:r>
            <a:endParaRPr lang="en-US" sz="1200" dirty="0"/>
          </a:p>
        </p:txBody>
      </p:sp>
      <p:sp>
        <p:nvSpPr>
          <p:cNvPr id="27" name="Rectangle 26">
            <a:extLst>
              <a:ext uri="{FF2B5EF4-FFF2-40B4-BE49-F238E27FC236}">
                <a16:creationId xmlns:a16="http://schemas.microsoft.com/office/drawing/2014/main" id="{6F7F00FE-6EA9-4C4C-9A43-19F191603FD3}"/>
              </a:ext>
            </a:extLst>
          </p:cNvPr>
          <p:cNvSpPr/>
          <p:nvPr/>
        </p:nvSpPr>
        <p:spPr>
          <a:xfrm>
            <a:off x="7397936" y="4174558"/>
            <a:ext cx="508473" cy="276999"/>
          </a:xfrm>
          <a:prstGeom prst="rect">
            <a:avLst/>
          </a:prstGeom>
        </p:spPr>
        <p:txBody>
          <a:bodyPr wrap="none">
            <a:spAutoFit/>
          </a:bodyPr>
          <a:lstStyle/>
          <a:p>
            <a:r>
              <a:rPr lang="en-US" sz="1200" b="1" dirty="0"/>
              <a:t>Sales</a:t>
            </a:r>
            <a:endParaRPr lang="en-US" sz="1200" dirty="0"/>
          </a:p>
        </p:txBody>
      </p:sp>
      <p:sp>
        <p:nvSpPr>
          <p:cNvPr id="42" name="Rectangle 41">
            <a:extLst>
              <a:ext uri="{FF2B5EF4-FFF2-40B4-BE49-F238E27FC236}">
                <a16:creationId xmlns:a16="http://schemas.microsoft.com/office/drawing/2014/main" id="{0D929985-EFD5-471F-93D1-14E4EA309903}"/>
              </a:ext>
            </a:extLst>
          </p:cNvPr>
          <p:cNvSpPr/>
          <p:nvPr/>
        </p:nvSpPr>
        <p:spPr>
          <a:xfrm>
            <a:off x="6824055" y="5649453"/>
            <a:ext cx="1092158" cy="276999"/>
          </a:xfrm>
          <a:prstGeom prst="rect">
            <a:avLst/>
          </a:prstGeom>
        </p:spPr>
        <p:txBody>
          <a:bodyPr wrap="none">
            <a:spAutoFit/>
          </a:bodyPr>
          <a:lstStyle/>
          <a:p>
            <a:r>
              <a:rPr lang="en-US" sz="1200" b="1" dirty="0"/>
              <a:t>Left outer join</a:t>
            </a:r>
            <a:endParaRPr lang="en-US" sz="1200" dirty="0"/>
          </a:p>
        </p:txBody>
      </p:sp>
    </p:spTree>
    <p:extLst>
      <p:ext uri="{BB962C8B-B14F-4D97-AF65-F5344CB8AC3E}">
        <p14:creationId xmlns:p14="http://schemas.microsoft.com/office/powerpoint/2010/main" val="3067512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2400" dirty="0"/>
              <a:t>The Table Alias Name</a:t>
            </a:r>
          </a:p>
        </p:txBody>
      </p:sp>
      <p:sp>
        <p:nvSpPr>
          <p:cNvPr id="3" name="Slide Number Placeholder 2"/>
          <p:cNvSpPr>
            <a:spLocks noGrp="1"/>
          </p:cNvSpPr>
          <p:nvPr>
            <p:ph type="sldNum" sz="quarter" idx="12"/>
          </p:nvPr>
        </p:nvSpPr>
        <p:spPr/>
        <p:txBody>
          <a:bodyPr/>
          <a:lstStyle/>
          <a:p>
            <a:fld id="{A8160BDD-7155-D744-B749-9730458604AD}" type="slidenum">
              <a:rPr lang="en-US" smtClean="0"/>
              <a:t>12</a:t>
            </a:fld>
            <a:endParaRPr lang="en-US" dirty="0"/>
          </a:p>
        </p:txBody>
      </p:sp>
      <p:pic>
        <p:nvPicPr>
          <p:cNvPr id="8" name="Picture 7"/>
          <p:cNvPicPr>
            <a:picLocks noChangeAspect="1"/>
          </p:cNvPicPr>
          <p:nvPr/>
        </p:nvPicPr>
        <p:blipFill>
          <a:blip r:embed="rId2"/>
          <a:stretch>
            <a:fillRect/>
          </a:stretch>
        </p:blipFill>
        <p:spPr>
          <a:xfrm>
            <a:off x="2996593" y="3022602"/>
            <a:ext cx="2986666" cy="506667"/>
          </a:xfrm>
          <a:prstGeom prst="rect">
            <a:avLst/>
          </a:prstGeom>
        </p:spPr>
      </p:pic>
      <p:sp>
        <p:nvSpPr>
          <p:cNvPr id="23" name="Rounded Rectangle 21"/>
          <p:cNvSpPr/>
          <p:nvPr/>
        </p:nvSpPr>
        <p:spPr>
          <a:xfrm>
            <a:off x="3528298" y="3733800"/>
            <a:ext cx="1676876" cy="355603"/>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Full name of the table</a:t>
            </a:r>
          </a:p>
        </p:txBody>
      </p:sp>
      <p:sp>
        <p:nvSpPr>
          <p:cNvPr id="25" name="AutoShape 32"/>
          <p:cNvSpPr>
            <a:spLocks/>
          </p:cNvSpPr>
          <p:nvPr/>
        </p:nvSpPr>
        <p:spPr bwMode="auto">
          <a:xfrm rot="5400000">
            <a:off x="4252436" y="2679703"/>
            <a:ext cx="228600" cy="1752599"/>
          </a:xfrm>
          <a:prstGeom prst="rightBrace">
            <a:avLst>
              <a:gd name="adj1" fmla="val 61665"/>
              <a:gd name="adj2" fmla="val 50000"/>
            </a:avLst>
          </a:prstGeom>
          <a:noFill/>
          <a:ln w="28575"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p>
            <a:endParaRPr lang="en-US" dirty="0"/>
          </a:p>
        </p:txBody>
      </p:sp>
      <p:sp>
        <p:nvSpPr>
          <p:cNvPr id="29" name="Line 71"/>
          <p:cNvSpPr>
            <a:spLocks noChangeShapeType="1"/>
          </p:cNvSpPr>
          <p:nvPr/>
        </p:nvSpPr>
        <p:spPr bwMode="auto">
          <a:xfrm rot="5400000" flipH="1">
            <a:off x="5429726" y="3662682"/>
            <a:ext cx="49847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6" name="Rounded Rectangle 21"/>
          <p:cNvSpPr/>
          <p:nvPr/>
        </p:nvSpPr>
        <p:spPr>
          <a:xfrm>
            <a:off x="5257800" y="3733800"/>
            <a:ext cx="922496" cy="355603"/>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 alias</a:t>
            </a:r>
          </a:p>
        </p:txBody>
      </p:sp>
      <p:sp>
        <p:nvSpPr>
          <p:cNvPr id="31" name="Line 71"/>
          <p:cNvSpPr>
            <a:spLocks noChangeShapeType="1"/>
          </p:cNvSpPr>
          <p:nvPr/>
        </p:nvSpPr>
        <p:spPr bwMode="auto">
          <a:xfrm rot="16200000" flipH="1" flipV="1">
            <a:off x="3462178" y="2786880"/>
            <a:ext cx="49847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32" name="Line 71"/>
          <p:cNvSpPr>
            <a:spLocks noChangeShapeType="1"/>
          </p:cNvSpPr>
          <p:nvPr/>
        </p:nvSpPr>
        <p:spPr bwMode="auto">
          <a:xfrm rot="16200000" flipH="1" flipV="1">
            <a:off x="4490878" y="2786881"/>
            <a:ext cx="49847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30" name="Rounded Rectangle 19"/>
          <p:cNvSpPr/>
          <p:nvPr/>
        </p:nvSpPr>
        <p:spPr>
          <a:xfrm>
            <a:off x="2911316" y="2390508"/>
            <a:ext cx="3268980" cy="353219"/>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 alias name used instead of original name</a:t>
            </a:r>
          </a:p>
        </p:txBody>
      </p:sp>
    </p:spTree>
    <p:extLst>
      <p:ext uri="{BB962C8B-B14F-4D97-AF65-F5344CB8AC3E}">
        <p14:creationId xmlns:p14="http://schemas.microsoft.com/office/powerpoint/2010/main" val="3112175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Rounded Corners 33">
            <a:extLst>
              <a:ext uri="{FF2B5EF4-FFF2-40B4-BE49-F238E27FC236}">
                <a16:creationId xmlns:a16="http://schemas.microsoft.com/office/drawing/2014/main" id="{240E004E-DD3C-4B28-A250-DA4C28D1272D}"/>
              </a:ext>
            </a:extLst>
          </p:cNvPr>
          <p:cNvSpPr/>
          <p:nvPr/>
        </p:nvSpPr>
        <p:spPr>
          <a:xfrm>
            <a:off x="468590" y="4800092"/>
            <a:ext cx="8206402" cy="1514930"/>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40" name="Rectangle: Rounded Corners 39">
            <a:extLst>
              <a:ext uri="{FF2B5EF4-FFF2-40B4-BE49-F238E27FC236}">
                <a16:creationId xmlns:a16="http://schemas.microsoft.com/office/drawing/2014/main" id="{285FA19E-3E37-481C-936E-079B653DFC0B}"/>
              </a:ext>
            </a:extLst>
          </p:cNvPr>
          <p:cNvSpPr/>
          <p:nvPr/>
        </p:nvSpPr>
        <p:spPr>
          <a:xfrm>
            <a:off x="468590" y="1005932"/>
            <a:ext cx="8206402" cy="1716518"/>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38" name="Line 109">
            <a:extLst>
              <a:ext uri="{FF2B5EF4-FFF2-40B4-BE49-F238E27FC236}">
                <a16:creationId xmlns:a16="http://schemas.microsoft.com/office/drawing/2014/main" id="{FF593A08-1B88-45C6-9C72-3046E0A1A226}"/>
              </a:ext>
            </a:extLst>
          </p:cNvPr>
          <p:cNvSpPr>
            <a:spLocks noChangeShapeType="1"/>
          </p:cNvSpPr>
          <p:nvPr/>
        </p:nvSpPr>
        <p:spPr bwMode="auto">
          <a:xfrm>
            <a:off x="7285688" y="4102776"/>
            <a:ext cx="0" cy="323666"/>
          </a:xfrm>
          <a:prstGeom prst="line">
            <a:avLst/>
          </a:prstGeom>
          <a:noFill/>
          <a:ln w="28575">
            <a:solidFill>
              <a:schemeClr val="tx1"/>
            </a:solidFill>
            <a:round/>
            <a:headEnd type="none" w="med" len="med"/>
            <a:tailEnd/>
          </a:ln>
          <a:extLst>
            <a:ext uri="{909E8E84-426E-40DD-AFC4-6F175D3DCCD1}">
              <a14:hiddenFill xmlns:a14="http://schemas.microsoft.com/office/drawing/2010/main">
                <a:noFill/>
              </a14:hiddenFill>
            </a:ext>
          </a:extLst>
        </p:spPr>
        <p:txBody>
          <a:bodyPr/>
          <a:lstStyle/>
          <a:p>
            <a:endParaRPr lang="en-US" dirty="0"/>
          </a:p>
        </p:txBody>
      </p:sp>
      <p:sp>
        <p:nvSpPr>
          <p:cNvPr id="8" name="Rectangle 7">
            <a:extLst>
              <a:ext uri="{FF2B5EF4-FFF2-40B4-BE49-F238E27FC236}">
                <a16:creationId xmlns:a16="http://schemas.microsoft.com/office/drawing/2014/main" id="{908F6040-1907-4188-9487-3147A04A1AD6}"/>
              </a:ext>
            </a:extLst>
          </p:cNvPr>
          <p:cNvSpPr/>
          <p:nvPr/>
        </p:nvSpPr>
        <p:spPr>
          <a:xfrm>
            <a:off x="3048114" y="3377672"/>
            <a:ext cx="6051062" cy="1015663"/>
          </a:xfrm>
          <a:prstGeom prst="rect">
            <a:avLst/>
          </a:prstGeom>
        </p:spPr>
        <p:txBody>
          <a:bodyPr wrap="square">
            <a:spAutoFit/>
          </a:bodyPr>
          <a:lstStyle/>
          <a:p>
            <a:r>
              <a:rPr lang="en-US" sz="1200" dirty="0">
                <a:solidFill>
                  <a:srgbClr val="0000FF"/>
                </a:solidFill>
                <a:latin typeface="Consolas" panose="020B0609020204030204" pitchFamily="49" charset="0"/>
              </a:rPr>
              <a:t>SELECT</a:t>
            </a:r>
            <a:r>
              <a:rPr lang="en-US" sz="1200" dirty="0">
                <a:solidFill>
                  <a:srgbClr val="000000"/>
                </a:solidFill>
                <a:latin typeface="Consolas" panose="020B0609020204030204" pitchFamily="49" charset="0"/>
              </a:rPr>
              <a:t> c1</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custname </a:t>
            </a:r>
            <a:r>
              <a:rPr lang="en-US" sz="1200" dirty="0">
                <a:solidFill>
                  <a:srgbClr val="0000FF"/>
                </a:solidFill>
                <a:latin typeface="Consolas" panose="020B0609020204030204" pitchFamily="49" charset="0"/>
              </a:rPr>
              <a:t>AS</a:t>
            </a:r>
            <a:r>
              <a:rPr lang="en-US" sz="1200" dirty="0">
                <a:solidFill>
                  <a:srgbClr val="000000"/>
                </a:solidFill>
                <a:latin typeface="Consolas" panose="020B0609020204030204" pitchFamily="49" charset="0"/>
              </a:rPr>
              <a:t> CustName</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c2</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custname </a:t>
            </a:r>
            <a:r>
              <a:rPr lang="en-US" sz="1200" dirty="0">
                <a:solidFill>
                  <a:srgbClr val="0000FF"/>
                </a:solidFill>
                <a:latin typeface="Consolas" panose="020B0609020204030204" pitchFamily="49" charset="0"/>
              </a:rPr>
              <a:t>AS</a:t>
            </a:r>
            <a:r>
              <a:rPr lang="en-US" sz="1200" dirty="0">
                <a:solidFill>
                  <a:srgbClr val="000000"/>
                </a:solidFill>
                <a:latin typeface="Consolas" panose="020B0609020204030204" pitchFamily="49" charset="0"/>
              </a:rPr>
              <a:t> RefByName</a:t>
            </a:r>
          </a:p>
          <a:p>
            <a:r>
              <a:rPr lang="en-US" sz="1200" dirty="0">
                <a:solidFill>
                  <a:srgbClr val="0000FF"/>
                </a:solidFill>
                <a:latin typeface="Consolas" panose="020B0609020204030204" pitchFamily="49" charset="0"/>
              </a:rPr>
              <a:t>FROM</a:t>
            </a:r>
            <a:r>
              <a:rPr lang="en-US" sz="1200" dirty="0">
                <a:solidFill>
                  <a:srgbClr val="000000"/>
                </a:solidFill>
                <a:latin typeface="Consolas" panose="020B0609020204030204" pitchFamily="49" charset="0"/>
              </a:rPr>
              <a:t> Potential_Customers </a:t>
            </a:r>
            <a:r>
              <a:rPr lang="en-US" sz="1200" dirty="0">
                <a:solidFill>
                  <a:srgbClr val="0000FF"/>
                </a:solidFill>
                <a:latin typeface="Consolas" panose="020B0609020204030204" pitchFamily="49" charset="0"/>
              </a:rPr>
              <a:t>as</a:t>
            </a:r>
            <a:r>
              <a:rPr lang="en-US" sz="1200" dirty="0">
                <a:solidFill>
                  <a:srgbClr val="000000"/>
                </a:solidFill>
                <a:latin typeface="Consolas" panose="020B0609020204030204" pitchFamily="49" charset="0"/>
              </a:rPr>
              <a:t> c1</a:t>
            </a:r>
          </a:p>
          <a:p>
            <a:r>
              <a:rPr lang="en-US" sz="1200" dirty="0">
                <a:solidFill>
                  <a:srgbClr val="808080"/>
                </a:solidFill>
                <a:latin typeface="Consolas" panose="020B0609020204030204" pitchFamily="49" charset="0"/>
              </a:rPr>
              <a:t>INNER</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JOIN</a:t>
            </a:r>
            <a:r>
              <a:rPr lang="en-US" sz="1200" dirty="0">
                <a:solidFill>
                  <a:srgbClr val="000000"/>
                </a:solidFill>
                <a:latin typeface="Consolas" panose="020B0609020204030204" pitchFamily="49" charset="0"/>
              </a:rPr>
              <a:t> Potential_Customers </a:t>
            </a:r>
            <a:r>
              <a:rPr lang="en-US" sz="1200" dirty="0">
                <a:solidFill>
                  <a:srgbClr val="0000FF"/>
                </a:solidFill>
                <a:latin typeface="Consolas" panose="020B0609020204030204" pitchFamily="49" charset="0"/>
              </a:rPr>
              <a:t>as</a:t>
            </a:r>
            <a:r>
              <a:rPr lang="en-US" sz="1200" dirty="0">
                <a:solidFill>
                  <a:srgbClr val="000000"/>
                </a:solidFill>
                <a:latin typeface="Consolas" panose="020B0609020204030204" pitchFamily="49" charset="0"/>
              </a:rPr>
              <a:t> c2 </a:t>
            </a:r>
            <a:r>
              <a:rPr lang="en-US" sz="1200" dirty="0">
                <a:solidFill>
                  <a:srgbClr val="0000FF"/>
                </a:solidFill>
                <a:latin typeface="Consolas" panose="020B0609020204030204" pitchFamily="49" charset="0"/>
              </a:rPr>
              <a:t>ON</a:t>
            </a:r>
            <a:r>
              <a:rPr lang="en-US" sz="1200" dirty="0">
                <a:solidFill>
                  <a:srgbClr val="000000"/>
                </a:solidFill>
                <a:latin typeface="Consolas" panose="020B0609020204030204" pitchFamily="49" charset="0"/>
              </a:rPr>
              <a:t> c1</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referredby </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c2</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custnum</a:t>
            </a:r>
          </a:p>
          <a:p>
            <a:r>
              <a:rPr lang="en-US" sz="1200" dirty="0">
                <a:solidFill>
                  <a:srgbClr val="0000FF"/>
                </a:solidFill>
                <a:latin typeface="Consolas" panose="020B0609020204030204" pitchFamily="49" charset="0"/>
              </a:rPr>
              <a:t>WHERE</a:t>
            </a:r>
            <a:r>
              <a:rPr lang="en-US" sz="1200" dirty="0">
                <a:solidFill>
                  <a:srgbClr val="000000"/>
                </a:solidFill>
                <a:latin typeface="Consolas" panose="020B0609020204030204" pitchFamily="49" charset="0"/>
              </a:rPr>
              <a:t> c1</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referredby </a:t>
            </a:r>
            <a:r>
              <a:rPr lang="en-US" sz="1200" dirty="0">
                <a:solidFill>
                  <a:srgbClr val="808080"/>
                </a:solidFill>
                <a:latin typeface="Consolas" panose="020B0609020204030204" pitchFamily="49" charset="0"/>
              </a:rPr>
              <a:t>IS</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NOT</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NULL</a:t>
            </a:r>
            <a:endParaRPr lang="en-US" sz="1200" dirty="0">
              <a:solidFill>
                <a:srgbClr val="000000"/>
              </a:solidFill>
              <a:latin typeface="Consolas" panose="020B0609020204030204" pitchFamily="49" charset="0"/>
            </a:endParaRPr>
          </a:p>
          <a:p>
            <a:r>
              <a:rPr lang="en-US" sz="1200" dirty="0">
                <a:solidFill>
                  <a:srgbClr val="0000FF"/>
                </a:solidFill>
                <a:latin typeface="Consolas" panose="020B0609020204030204" pitchFamily="49" charset="0"/>
              </a:rPr>
              <a:t>ORDER</a:t>
            </a:r>
            <a:r>
              <a:rPr lang="en-US" sz="1200" dirty="0">
                <a:solidFill>
                  <a:srgbClr val="000000"/>
                </a:solidFill>
                <a:latin typeface="Consolas" panose="020B0609020204030204" pitchFamily="49" charset="0"/>
              </a:rPr>
              <a:t> </a:t>
            </a:r>
            <a:r>
              <a:rPr lang="en-US" sz="1200" dirty="0">
                <a:solidFill>
                  <a:srgbClr val="0000FF"/>
                </a:solidFill>
                <a:latin typeface="Consolas" panose="020B0609020204030204" pitchFamily="49" charset="0"/>
              </a:rPr>
              <a:t>BY</a:t>
            </a:r>
            <a:r>
              <a:rPr lang="en-US" sz="1200" dirty="0">
                <a:solidFill>
                  <a:srgbClr val="000000"/>
                </a:solidFill>
                <a:latin typeface="Consolas" panose="020B0609020204030204" pitchFamily="49" charset="0"/>
              </a:rPr>
              <a:t> c1</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custname</a:t>
            </a:r>
            <a:endParaRPr lang="en-US" sz="1200" dirty="0"/>
          </a:p>
        </p:txBody>
      </p:sp>
      <p:sp>
        <p:nvSpPr>
          <p:cNvPr id="35" name="Arrow: Down 34">
            <a:extLst>
              <a:ext uri="{FF2B5EF4-FFF2-40B4-BE49-F238E27FC236}">
                <a16:creationId xmlns:a16="http://schemas.microsoft.com/office/drawing/2014/main" id="{E58CC431-441C-4A47-B07F-BE6D06096278}"/>
              </a:ext>
            </a:extLst>
          </p:cNvPr>
          <p:cNvSpPr/>
          <p:nvPr/>
        </p:nvSpPr>
        <p:spPr>
          <a:xfrm>
            <a:off x="740241" y="4325381"/>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36" name="Rounded Rectangle 149">
            <a:extLst>
              <a:ext uri="{FF2B5EF4-FFF2-40B4-BE49-F238E27FC236}">
                <a16:creationId xmlns:a16="http://schemas.microsoft.com/office/drawing/2014/main" id="{E3142F81-7E18-4E76-9697-D9935B187A9E}"/>
              </a:ext>
            </a:extLst>
          </p:cNvPr>
          <p:cNvSpPr/>
          <p:nvPr/>
        </p:nvSpPr>
        <p:spPr>
          <a:xfrm>
            <a:off x="687359" y="4963333"/>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Output</a:t>
            </a:r>
          </a:p>
        </p:txBody>
      </p:sp>
      <p:sp>
        <p:nvSpPr>
          <p:cNvPr id="37" name="Rounded Rectangle 149">
            <a:extLst>
              <a:ext uri="{FF2B5EF4-FFF2-40B4-BE49-F238E27FC236}">
                <a16:creationId xmlns:a16="http://schemas.microsoft.com/office/drawing/2014/main" id="{30567EAE-3CB7-4A01-A482-A09B85ED023A}"/>
              </a:ext>
            </a:extLst>
          </p:cNvPr>
          <p:cNvSpPr/>
          <p:nvPr/>
        </p:nvSpPr>
        <p:spPr>
          <a:xfrm>
            <a:off x="687359" y="3336108"/>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Query</a:t>
            </a:r>
          </a:p>
        </p:txBody>
      </p:sp>
      <p:sp>
        <p:nvSpPr>
          <p:cNvPr id="2" name="Title 1"/>
          <p:cNvSpPr>
            <a:spLocks noGrp="1"/>
          </p:cNvSpPr>
          <p:nvPr>
            <p:ph type="title"/>
          </p:nvPr>
        </p:nvSpPr>
        <p:spPr/>
        <p:txBody>
          <a:bodyPr/>
          <a:lstStyle/>
          <a:p>
            <a:pPr eaLnBrk="1" hangingPunct="1"/>
            <a:r>
              <a:rPr lang="en-US" sz="2400" dirty="0"/>
              <a:t>Self Joins</a:t>
            </a:r>
          </a:p>
        </p:txBody>
      </p:sp>
      <p:sp>
        <p:nvSpPr>
          <p:cNvPr id="6" name="Line 69"/>
          <p:cNvSpPr>
            <a:spLocks noChangeShapeType="1"/>
          </p:cNvSpPr>
          <p:nvPr/>
        </p:nvSpPr>
        <p:spPr bwMode="auto">
          <a:xfrm flipV="1">
            <a:off x="2517376" y="3880783"/>
            <a:ext cx="59244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1" name="Line 109"/>
          <p:cNvSpPr>
            <a:spLocks noChangeShapeType="1"/>
          </p:cNvSpPr>
          <p:nvPr/>
        </p:nvSpPr>
        <p:spPr bwMode="auto">
          <a:xfrm>
            <a:off x="6083414" y="3971606"/>
            <a:ext cx="0" cy="438793"/>
          </a:xfrm>
          <a:prstGeom prst="line">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12" name="Line 111"/>
          <p:cNvSpPr>
            <a:spLocks noChangeShapeType="1"/>
          </p:cNvSpPr>
          <p:nvPr/>
        </p:nvSpPr>
        <p:spPr bwMode="auto">
          <a:xfrm rot="10800000">
            <a:off x="6208735" y="3712179"/>
            <a:ext cx="0" cy="65339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3" name="Line 112"/>
          <p:cNvSpPr>
            <a:spLocks noChangeShapeType="1"/>
          </p:cNvSpPr>
          <p:nvPr/>
        </p:nvSpPr>
        <p:spPr bwMode="auto">
          <a:xfrm rot="16200000">
            <a:off x="5939458" y="3444489"/>
            <a:ext cx="0" cy="538558"/>
          </a:xfrm>
          <a:prstGeom prst="line">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23" name="Line 111"/>
          <p:cNvSpPr>
            <a:spLocks noChangeShapeType="1"/>
          </p:cNvSpPr>
          <p:nvPr/>
        </p:nvSpPr>
        <p:spPr bwMode="auto">
          <a:xfrm rot="5400000" flipH="1">
            <a:off x="7249829" y="3435148"/>
            <a:ext cx="0" cy="136025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4" name="Line 112"/>
          <p:cNvSpPr>
            <a:spLocks noChangeShapeType="1"/>
          </p:cNvSpPr>
          <p:nvPr/>
        </p:nvSpPr>
        <p:spPr bwMode="auto">
          <a:xfrm flipH="1">
            <a:off x="6578433" y="3971606"/>
            <a:ext cx="0" cy="152400"/>
          </a:xfrm>
          <a:prstGeom prst="line">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25" name="Line 112"/>
          <p:cNvSpPr>
            <a:spLocks noChangeShapeType="1"/>
          </p:cNvSpPr>
          <p:nvPr/>
        </p:nvSpPr>
        <p:spPr bwMode="auto">
          <a:xfrm flipH="1">
            <a:off x="7929956" y="3971606"/>
            <a:ext cx="0" cy="152400"/>
          </a:xfrm>
          <a:prstGeom prst="line">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30" name="Rounded Rectangle 29"/>
          <p:cNvSpPr/>
          <p:nvPr/>
        </p:nvSpPr>
        <p:spPr>
          <a:xfrm>
            <a:off x="6648866" y="4218839"/>
            <a:ext cx="1352134" cy="415204"/>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 aliases used in ON clause</a:t>
            </a:r>
          </a:p>
        </p:txBody>
      </p:sp>
      <p:sp>
        <p:nvSpPr>
          <p:cNvPr id="31" name="Rounded Rectangle 30"/>
          <p:cNvSpPr/>
          <p:nvPr/>
        </p:nvSpPr>
        <p:spPr>
          <a:xfrm>
            <a:off x="5334000" y="4218839"/>
            <a:ext cx="1196787" cy="415204"/>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Same table aliased twice</a:t>
            </a:r>
          </a:p>
        </p:txBody>
      </p:sp>
      <p:sp>
        <p:nvSpPr>
          <p:cNvPr id="32" name="Rounded Rectangle 31"/>
          <p:cNvSpPr/>
          <p:nvPr/>
        </p:nvSpPr>
        <p:spPr>
          <a:xfrm>
            <a:off x="1165854" y="3765146"/>
            <a:ext cx="1647743" cy="4270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Keyword entered between table names</a:t>
            </a:r>
          </a:p>
        </p:txBody>
      </p:sp>
      <p:sp>
        <p:nvSpPr>
          <p:cNvPr id="3" name="Slide Number Placeholder 2"/>
          <p:cNvSpPr>
            <a:spLocks noGrp="1"/>
          </p:cNvSpPr>
          <p:nvPr>
            <p:ph type="sldNum" sz="quarter" idx="12"/>
          </p:nvPr>
        </p:nvSpPr>
        <p:spPr/>
        <p:txBody>
          <a:bodyPr/>
          <a:lstStyle/>
          <a:p>
            <a:fld id="{A8160BDD-7155-D744-B749-9730458604AD}" type="slidenum">
              <a:rPr lang="en-US" smtClean="0"/>
              <a:t>13</a:t>
            </a:fld>
            <a:endParaRPr lang="en-US" dirty="0"/>
          </a:p>
        </p:txBody>
      </p:sp>
      <p:pic>
        <p:nvPicPr>
          <p:cNvPr id="7" name="Picture 6">
            <a:extLst>
              <a:ext uri="{FF2B5EF4-FFF2-40B4-BE49-F238E27FC236}">
                <a16:creationId xmlns:a16="http://schemas.microsoft.com/office/drawing/2014/main" id="{AD7E1777-8B3A-4034-B528-7FDFA70BCB5F}"/>
              </a:ext>
            </a:extLst>
          </p:cNvPr>
          <p:cNvPicPr>
            <a:picLocks noChangeAspect="1"/>
          </p:cNvPicPr>
          <p:nvPr/>
        </p:nvPicPr>
        <p:blipFill>
          <a:blip r:embed="rId2"/>
          <a:stretch>
            <a:fillRect/>
          </a:stretch>
        </p:blipFill>
        <p:spPr>
          <a:xfrm>
            <a:off x="2813475" y="1316342"/>
            <a:ext cx="5782482" cy="1305107"/>
          </a:xfrm>
          <a:prstGeom prst="rect">
            <a:avLst/>
          </a:prstGeom>
        </p:spPr>
      </p:pic>
      <p:sp>
        <p:nvSpPr>
          <p:cNvPr id="33" name="Rounded Rectangle 31">
            <a:extLst>
              <a:ext uri="{FF2B5EF4-FFF2-40B4-BE49-F238E27FC236}">
                <a16:creationId xmlns:a16="http://schemas.microsoft.com/office/drawing/2014/main" id="{0ADA98B4-9F78-4F8D-AB28-5BEA6C2BA71B}"/>
              </a:ext>
            </a:extLst>
          </p:cNvPr>
          <p:cNvSpPr/>
          <p:nvPr/>
        </p:nvSpPr>
        <p:spPr>
          <a:xfrm>
            <a:off x="687359" y="1317651"/>
            <a:ext cx="1658681" cy="258445"/>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Input Table</a:t>
            </a:r>
          </a:p>
        </p:txBody>
      </p:sp>
      <p:sp>
        <p:nvSpPr>
          <p:cNvPr id="14" name="Rectangle 13">
            <a:extLst>
              <a:ext uri="{FF2B5EF4-FFF2-40B4-BE49-F238E27FC236}">
                <a16:creationId xmlns:a16="http://schemas.microsoft.com/office/drawing/2014/main" id="{A1C72B24-A5D4-4718-982B-637885CF59CF}"/>
              </a:ext>
            </a:extLst>
          </p:cNvPr>
          <p:cNvSpPr/>
          <p:nvPr/>
        </p:nvSpPr>
        <p:spPr>
          <a:xfrm>
            <a:off x="4913209" y="1057424"/>
            <a:ext cx="1513940" cy="276999"/>
          </a:xfrm>
          <a:prstGeom prst="rect">
            <a:avLst/>
          </a:prstGeom>
        </p:spPr>
        <p:txBody>
          <a:bodyPr wrap="none">
            <a:spAutoFit/>
          </a:bodyPr>
          <a:lstStyle/>
          <a:p>
            <a:pPr algn="ctr">
              <a:defRPr/>
            </a:pPr>
            <a:r>
              <a:rPr lang="en-US" sz="1200" b="1" dirty="0"/>
              <a:t>Potential_Customers</a:t>
            </a:r>
          </a:p>
        </p:txBody>
      </p:sp>
      <p:pic>
        <p:nvPicPr>
          <p:cNvPr id="42" name="Picture 41">
            <a:extLst>
              <a:ext uri="{FF2B5EF4-FFF2-40B4-BE49-F238E27FC236}">
                <a16:creationId xmlns:a16="http://schemas.microsoft.com/office/drawing/2014/main" id="{7A4FDE95-9C42-48EF-A664-E66893B94FE7}"/>
              </a:ext>
            </a:extLst>
          </p:cNvPr>
          <p:cNvPicPr>
            <a:picLocks noChangeAspect="1"/>
          </p:cNvPicPr>
          <p:nvPr/>
        </p:nvPicPr>
        <p:blipFill>
          <a:blip r:embed="rId3"/>
          <a:stretch>
            <a:fillRect/>
          </a:stretch>
        </p:blipFill>
        <p:spPr>
          <a:xfrm>
            <a:off x="4337687" y="5009343"/>
            <a:ext cx="2734057" cy="1114581"/>
          </a:xfrm>
          <a:prstGeom prst="rect">
            <a:avLst/>
          </a:prstGeom>
        </p:spPr>
      </p:pic>
      <p:sp>
        <p:nvSpPr>
          <p:cNvPr id="45" name="Line 69">
            <a:extLst>
              <a:ext uri="{FF2B5EF4-FFF2-40B4-BE49-F238E27FC236}">
                <a16:creationId xmlns:a16="http://schemas.microsoft.com/office/drawing/2014/main" id="{682FD009-F717-476B-A3E9-1C9908A9BE05}"/>
              </a:ext>
            </a:extLst>
          </p:cNvPr>
          <p:cNvSpPr>
            <a:spLocks noChangeShapeType="1"/>
          </p:cNvSpPr>
          <p:nvPr/>
        </p:nvSpPr>
        <p:spPr bwMode="auto">
          <a:xfrm flipH="1" flipV="1">
            <a:off x="3496235" y="1819835"/>
            <a:ext cx="188257" cy="206186"/>
          </a:xfrm>
          <a:prstGeom prst="line">
            <a:avLst/>
          </a:prstGeom>
          <a:solidFill>
            <a:srgbClr val="C00000">
              <a:alpha val="12000"/>
            </a:srgbClr>
          </a:solidFill>
          <a:ln w="28575" cap="flat" cmpd="sng" algn="ctr">
            <a:solidFill>
              <a:srgbClr val="FF0000">
                <a:alpha val="33000"/>
              </a:srgbClr>
            </a:solidFill>
            <a:prstDash val="sysDot"/>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en-US" sz="1100" b="1" kern="0" dirty="0">
              <a:solidFill>
                <a:srgbClr val="FF0000"/>
              </a:solidFill>
              <a:latin typeface="Arial"/>
            </a:endParaRPr>
          </a:p>
        </p:txBody>
      </p:sp>
      <p:sp>
        <p:nvSpPr>
          <p:cNvPr id="46" name="Oval 45">
            <a:extLst>
              <a:ext uri="{FF2B5EF4-FFF2-40B4-BE49-F238E27FC236}">
                <a16:creationId xmlns:a16="http://schemas.microsoft.com/office/drawing/2014/main" id="{12683F8D-82EE-4235-A835-DA55BC0EB1EB}"/>
              </a:ext>
            </a:extLst>
          </p:cNvPr>
          <p:cNvSpPr/>
          <p:nvPr/>
        </p:nvSpPr>
        <p:spPr>
          <a:xfrm>
            <a:off x="3092823" y="1667435"/>
            <a:ext cx="470647" cy="187791"/>
          </a:xfrm>
          <a:prstGeom prst="ellipse">
            <a:avLst/>
          </a:prstGeom>
          <a:solidFill>
            <a:srgbClr val="C00000">
              <a:alpha val="12000"/>
            </a:srgbClr>
          </a:solidFill>
          <a:ln w="28575" cap="flat" cmpd="sng" algn="ctr">
            <a:solidFill>
              <a:srgbClr val="FF0000">
                <a:alpha val="33000"/>
              </a:srgbClr>
            </a:solidFill>
            <a:prstDash val="sysDot"/>
          </a:ln>
          <a:effectLst/>
        </p:spPr>
        <p:txBody>
          <a:bodyPr rtlCol="0" anchor="ctr"/>
          <a:lstStyle/>
          <a:p>
            <a:pPr algn="ctr" defTabSz="914400"/>
            <a:endParaRPr lang="en-US" sz="1100" b="1" kern="0" dirty="0">
              <a:solidFill>
                <a:srgbClr val="FF0000"/>
              </a:solidFill>
              <a:latin typeface="Arial"/>
            </a:endParaRPr>
          </a:p>
        </p:txBody>
      </p:sp>
      <p:sp>
        <p:nvSpPr>
          <p:cNvPr id="47" name="Oval 46">
            <a:extLst>
              <a:ext uri="{FF2B5EF4-FFF2-40B4-BE49-F238E27FC236}">
                <a16:creationId xmlns:a16="http://schemas.microsoft.com/office/drawing/2014/main" id="{7CD8B052-19CC-441D-9A60-74FE71225A79}"/>
              </a:ext>
            </a:extLst>
          </p:cNvPr>
          <p:cNvSpPr/>
          <p:nvPr/>
        </p:nvSpPr>
        <p:spPr>
          <a:xfrm>
            <a:off x="3630705" y="2026780"/>
            <a:ext cx="470647" cy="187791"/>
          </a:xfrm>
          <a:prstGeom prst="ellipse">
            <a:avLst/>
          </a:prstGeom>
          <a:solidFill>
            <a:srgbClr val="C00000">
              <a:alpha val="12000"/>
            </a:srgbClr>
          </a:solidFill>
          <a:ln w="28575" cap="flat" cmpd="sng" algn="ctr">
            <a:solidFill>
              <a:srgbClr val="FF0000">
                <a:alpha val="33000"/>
              </a:srgbClr>
            </a:solidFill>
            <a:prstDash val="sysDot"/>
          </a:ln>
          <a:effectLst/>
        </p:spPr>
        <p:txBody>
          <a:bodyPr rtlCol="0" anchor="ctr"/>
          <a:lstStyle/>
          <a:p>
            <a:pPr algn="ctr" defTabSz="914400"/>
            <a:endParaRPr lang="en-US" sz="1100" b="1" kern="0" dirty="0">
              <a:solidFill>
                <a:srgbClr val="FF0000"/>
              </a:solidFill>
              <a:latin typeface="Arial"/>
            </a:endParaRPr>
          </a:p>
        </p:txBody>
      </p:sp>
      <p:sp>
        <p:nvSpPr>
          <p:cNvPr id="48" name="Rounded Rectangle 31">
            <a:extLst>
              <a:ext uri="{FF2B5EF4-FFF2-40B4-BE49-F238E27FC236}">
                <a16:creationId xmlns:a16="http://schemas.microsoft.com/office/drawing/2014/main" id="{3A0F3A81-50EA-40FD-B50B-E3A1F113089C}"/>
              </a:ext>
            </a:extLst>
          </p:cNvPr>
          <p:cNvSpPr/>
          <p:nvPr/>
        </p:nvSpPr>
        <p:spPr>
          <a:xfrm>
            <a:off x="840577" y="1994708"/>
            <a:ext cx="1780157" cy="634648"/>
          </a:xfrm>
          <a:prstGeom prst="roundRect">
            <a:avLst/>
          </a:prstGeom>
          <a:no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The Family Sing Center</a:t>
            </a:r>
            <a:br>
              <a:rPr lang="en-US" sz="1200" b="1" dirty="0">
                <a:solidFill>
                  <a:schemeClr val="tx1"/>
                </a:solidFill>
              </a:rPr>
            </a:br>
            <a:r>
              <a:rPr lang="en-US" sz="1200" b="1" dirty="0">
                <a:solidFill>
                  <a:schemeClr val="tx1"/>
                </a:solidFill>
              </a:rPr>
              <a:t>was referred by </a:t>
            </a:r>
            <a:br>
              <a:rPr lang="en-US" sz="1200" b="1" dirty="0">
                <a:solidFill>
                  <a:schemeClr val="tx1"/>
                </a:solidFill>
              </a:rPr>
            </a:br>
            <a:r>
              <a:rPr lang="en-US" sz="1200" b="1" dirty="0">
                <a:solidFill>
                  <a:schemeClr val="tx1"/>
                </a:solidFill>
              </a:rPr>
              <a:t>Book Publishers, Inc.</a:t>
            </a:r>
          </a:p>
        </p:txBody>
      </p:sp>
      <p:sp>
        <p:nvSpPr>
          <p:cNvPr id="49" name="Line 69">
            <a:extLst>
              <a:ext uri="{FF2B5EF4-FFF2-40B4-BE49-F238E27FC236}">
                <a16:creationId xmlns:a16="http://schemas.microsoft.com/office/drawing/2014/main" id="{02078638-AF90-4718-BB1F-70D9385AE3D1}"/>
              </a:ext>
            </a:extLst>
          </p:cNvPr>
          <p:cNvSpPr>
            <a:spLocks noChangeShapeType="1"/>
          </p:cNvSpPr>
          <p:nvPr/>
        </p:nvSpPr>
        <p:spPr bwMode="auto">
          <a:xfrm flipH="1">
            <a:off x="2303928" y="2178422"/>
            <a:ext cx="1353669" cy="152401"/>
          </a:xfrm>
          <a:prstGeom prst="line">
            <a:avLst/>
          </a:prstGeom>
          <a:solidFill>
            <a:srgbClr val="C00000">
              <a:alpha val="12000"/>
            </a:srgbClr>
          </a:solidFill>
          <a:ln w="28575" cap="flat" cmpd="sng" algn="ctr">
            <a:solidFill>
              <a:srgbClr val="FF0000">
                <a:alpha val="33000"/>
              </a:srgbClr>
            </a:solidFill>
            <a:prstDash val="sysDot"/>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en-US" sz="1100" b="1" kern="0" dirty="0">
              <a:solidFill>
                <a:srgbClr val="FF0000"/>
              </a:solidFill>
              <a:latin typeface="Arial"/>
            </a:endParaRPr>
          </a:p>
        </p:txBody>
      </p:sp>
    </p:spTree>
    <p:extLst>
      <p:ext uri="{BB962C8B-B14F-4D97-AF65-F5344CB8AC3E}">
        <p14:creationId xmlns:p14="http://schemas.microsoft.com/office/powerpoint/2010/main" val="1684493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2400" dirty="0"/>
              <a:t>Multiple Table Joins</a:t>
            </a:r>
          </a:p>
        </p:txBody>
      </p:sp>
      <p:sp>
        <p:nvSpPr>
          <p:cNvPr id="3" name="Slide Number Placeholder 2"/>
          <p:cNvSpPr>
            <a:spLocks noGrp="1"/>
          </p:cNvSpPr>
          <p:nvPr>
            <p:ph type="sldNum" sz="quarter" idx="12"/>
          </p:nvPr>
        </p:nvSpPr>
        <p:spPr/>
        <p:txBody>
          <a:bodyPr/>
          <a:lstStyle/>
          <a:p>
            <a:fld id="{A8160BDD-7155-D744-B749-9730458604AD}" type="slidenum">
              <a:rPr lang="en-US" smtClean="0"/>
              <a:t>14</a:t>
            </a:fld>
            <a:endParaRPr lang="en-US" dirty="0"/>
          </a:p>
        </p:txBody>
      </p:sp>
      <p:pic>
        <p:nvPicPr>
          <p:cNvPr id="4" name="Picture 3">
            <a:extLst>
              <a:ext uri="{FF2B5EF4-FFF2-40B4-BE49-F238E27FC236}">
                <a16:creationId xmlns:a16="http://schemas.microsoft.com/office/drawing/2014/main" id="{780F220B-DEC6-4C49-A053-3B1AC4DF3C29}"/>
              </a:ext>
            </a:extLst>
          </p:cNvPr>
          <p:cNvPicPr>
            <a:picLocks noChangeAspect="1"/>
          </p:cNvPicPr>
          <p:nvPr/>
        </p:nvPicPr>
        <p:blipFill rotWithShape="1">
          <a:blip r:embed="rId2"/>
          <a:srcRect r="40264"/>
          <a:stretch/>
        </p:blipFill>
        <p:spPr>
          <a:xfrm>
            <a:off x="1741053" y="2536228"/>
            <a:ext cx="1805040" cy="1483376"/>
          </a:xfrm>
          <a:prstGeom prst="rect">
            <a:avLst/>
          </a:prstGeom>
        </p:spPr>
      </p:pic>
      <p:sp>
        <p:nvSpPr>
          <p:cNvPr id="17" name="Rectangle 16">
            <a:extLst>
              <a:ext uri="{FF2B5EF4-FFF2-40B4-BE49-F238E27FC236}">
                <a16:creationId xmlns:a16="http://schemas.microsoft.com/office/drawing/2014/main" id="{9EC1A375-F157-47BE-8D4B-D8327DD7D125}"/>
              </a:ext>
            </a:extLst>
          </p:cNvPr>
          <p:cNvSpPr/>
          <p:nvPr/>
        </p:nvSpPr>
        <p:spPr>
          <a:xfrm>
            <a:off x="1743635" y="2536228"/>
            <a:ext cx="1802457" cy="1472454"/>
          </a:xfrm>
          <a:prstGeom prst="rect">
            <a:avLst/>
          </a:prstGeom>
          <a:noFill/>
          <a:ln w="28575"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pic>
        <p:nvPicPr>
          <p:cNvPr id="6" name="Picture 5">
            <a:extLst>
              <a:ext uri="{FF2B5EF4-FFF2-40B4-BE49-F238E27FC236}">
                <a16:creationId xmlns:a16="http://schemas.microsoft.com/office/drawing/2014/main" id="{FE5D84C4-88A8-4932-A850-5503BC6CCDB3}"/>
              </a:ext>
            </a:extLst>
          </p:cNvPr>
          <p:cNvPicPr>
            <a:picLocks noChangeAspect="1"/>
          </p:cNvPicPr>
          <p:nvPr/>
        </p:nvPicPr>
        <p:blipFill rotWithShape="1">
          <a:blip r:embed="rId3"/>
          <a:srcRect r="42629"/>
          <a:stretch/>
        </p:blipFill>
        <p:spPr>
          <a:xfrm>
            <a:off x="5679125" y="1771221"/>
            <a:ext cx="1582286" cy="1900919"/>
          </a:xfrm>
          <a:prstGeom prst="rect">
            <a:avLst/>
          </a:prstGeom>
        </p:spPr>
      </p:pic>
      <p:sp>
        <p:nvSpPr>
          <p:cNvPr id="18" name="Rectangle 17">
            <a:extLst>
              <a:ext uri="{FF2B5EF4-FFF2-40B4-BE49-F238E27FC236}">
                <a16:creationId xmlns:a16="http://schemas.microsoft.com/office/drawing/2014/main" id="{41B75AD6-0DFA-4F36-ACA5-A732D2BF2EA3}"/>
              </a:ext>
            </a:extLst>
          </p:cNvPr>
          <p:cNvSpPr/>
          <p:nvPr/>
        </p:nvSpPr>
        <p:spPr>
          <a:xfrm>
            <a:off x="5679125" y="1778476"/>
            <a:ext cx="1573321" cy="1872368"/>
          </a:xfrm>
          <a:prstGeom prst="rect">
            <a:avLst/>
          </a:prstGeom>
          <a:noFill/>
          <a:ln w="28575"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pic>
        <p:nvPicPr>
          <p:cNvPr id="12" name="Picture 11">
            <a:extLst>
              <a:ext uri="{FF2B5EF4-FFF2-40B4-BE49-F238E27FC236}">
                <a16:creationId xmlns:a16="http://schemas.microsoft.com/office/drawing/2014/main" id="{D3664A21-089F-4FD2-9EC0-7D3D57FB5CF0}"/>
              </a:ext>
            </a:extLst>
          </p:cNvPr>
          <p:cNvPicPr>
            <a:picLocks noChangeAspect="1"/>
          </p:cNvPicPr>
          <p:nvPr/>
        </p:nvPicPr>
        <p:blipFill rotWithShape="1">
          <a:blip r:embed="rId4"/>
          <a:srcRect r="41985"/>
          <a:stretch/>
        </p:blipFill>
        <p:spPr>
          <a:xfrm>
            <a:off x="5609732" y="4365592"/>
            <a:ext cx="1772143" cy="1274605"/>
          </a:xfrm>
          <a:prstGeom prst="rect">
            <a:avLst/>
          </a:prstGeom>
        </p:spPr>
      </p:pic>
      <p:sp>
        <p:nvSpPr>
          <p:cNvPr id="19" name="Rectangle 18">
            <a:extLst>
              <a:ext uri="{FF2B5EF4-FFF2-40B4-BE49-F238E27FC236}">
                <a16:creationId xmlns:a16="http://schemas.microsoft.com/office/drawing/2014/main" id="{07691306-73F9-40EE-A650-93024A330F7D}"/>
              </a:ext>
            </a:extLst>
          </p:cNvPr>
          <p:cNvSpPr/>
          <p:nvPr/>
        </p:nvSpPr>
        <p:spPr>
          <a:xfrm>
            <a:off x="5607423" y="4367977"/>
            <a:ext cx="1788459" cy="1255925"/>
          </a:xfrm>
          <a:prstGeom prst="rect">
            <a:avLst/>
          </a:prstGeom>
          <a:noFill/>
          <a:ln w="28575"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9" name="Rounded Rectangle 8"/>
          <p:cNvSpPr/>
          <p:nvPr/>
        </p:nvSpPr>
        <p:spPr>
          <a:xfrm>
            <a:off x="1741052" y="2190246"/>
            <a:ext cx="1805040"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Sales</a:t>
            </a:r>
          </a:p>
        </p:txBody>
      </p:sp>
      <p:sp>
        <p:nvSpPr>
          <p:cNvPr id="11" name="Rounded Rectangle 10"/>
          <p:cNvSpPr/>
          <p:nvPr/>
        </p:nvSpPr>
        <p:spPr>
          <a:xfrm>
            <a:off x="5679126" y="1421431"/>
            <a:ext cx="1582286"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Customers</a:t>
            </a:r>
          </a:p>
        </p:txBody>
      </p:sp>
      <p:sp>
        <p:nvSpPr>
          <p:cNvPr id="10" name="Rounded Rectangle 9"/>
          <p:cNvSpPr/>
          <p:nvPr/>
        </p:nvSpPr>
        <p:spPr>
          <a:xfrm>
            <a:off x="5607423" y="4008682"/>
            <a:ext cx="1788459"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Titles</a:t>
            </a:r>
          </a:p>
        </p:txBody>
      </p:sp>
      <p:sp>
        <p:nvSpPr>
          <p:cNvPr id="15" name="Line 312"/>
          <p:cNvSpPr>
            <a:spLocks noChangeShapeType="1"/>
          </p:cNvSpPr>
          <p:nvPr/>
        </p:nvSpPr>
        <p:spPr bwMode="auto">
          <a:xfrm flipV="1">
            <a:off x="2375647" y="2124635"/>
            <a:ext cx="3272118" cy="1353671"/>
          </a:xfrm>
          <a:prstGeom prst="line">
            <a:avLst/>
          </a:prstGeom>
          <a:noFill/>
          <a:ln w="28575" cap="rnd">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dirty="0"/>
          </a:p>
        </p:txBody>
      </p:sp>
      <p:sp>
        <p:nvSpPr>
          <p:cNvPr id="16" name="Line 312"/>
          <p:cNvSpPr>
            <a:spLocks noChangeShapeType="1"/>
          </p:cNvSpPr>
          <p:nvPr/>
        </p:nvSpPr>
        <p:spPr bwMode="auto">
          <a:xfrm>
            <a:off x="2366682" y="3702424"/>
            <a:ext cx="3182471" cy="968188"/>
          </a:xfrm>
          <a:prstGeom prst="line">
            <a:avLst/>
          </a:prstGeom>
          <a:noFill/>
          <a:ln w="28575" cap="rnd">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dirty="0"/>
          </a:p>
        </p:txBody>
      </p:sp>
      <p:sp>
        <p:nvSpPr>
          <p:cNvPr id="23" name="Oval 22">
            <a:extLst>
              <a:ext uri="{FF2B5EF4-FFF2-40B4-BE49-F238E27FC236}">
                <a16:creationId xmlns:a16="http://schemas.microsoft.com/office/drawing/2014/main" id="{AD349401-A93E-41F6-A7EF-621217319C5A}"/>
              </a:ext>
            </a:extLst>
          </p:cNvPr>
          <p:cNvSpPr/>
          <p:nvPr/>
        </p:nvSpPr>
        <p:spPr>
          <a:xfrm>
            <a:off x="1748116" y="3388659"/>
            <a:ext cx="564777" cy="197224"/>
          </a:xfrm>
          <a:prstGeom prst="ellipse">
            <a:avLst/>
          </a:prstGeom>
          <a:solidFill>
            <a:srgbClr val="C00000">
              <a:alpha val="12000"/>
            </a:srgbClr>
          </a:solidFill>
          <a:ln w="28575" cap="flat" cmpd="sng" algn="ctr">
            <a:solidFill>
              <a:srgbClr val="FF0000">
                <a:alpha val="33000"/>
              </a:srgbClr>
            </a:solidFill>
            <a:prstDash val="sysDot"/>
          </a:ln>
          <a:effectLst/>
        </p:spPr>
        <p:txBody>
          <a:bodyPr rtlCol="0" anchor="ctr"/>
          <a:lstStyle/>
          <a:p>
            <a:pPr algn="ctr" defTabSz="914400"/>
            <a:endParaRPr lang="en-US" sz="1100" b="1" kern="0" dirty="0">
              <a:solidFill>
                <a:srgbClr val="FF0000"/>
              </a:solidFill>
              <a:latin typeface="Arial"/>
            </a:endParaRPr>
          </a:p>
        </p:txBody>
      </p:sp>
      <p:sp>
        <p:nvSpPr>
          <p:cNvPr id="24" name="Oval 23">
            <a:extLst>
              <a:ext uri="{FF2B5EF4-FFF2-40B4-BE49-F238E27FC236}">
                <a16:creationId xmlns:a16="http://schemas.microsoft.com/office/drawing/2014/main" id="{1D543EE8-9204-49B5-B24D-9ED365F482A4}"/>
              </a:ext>
            </a:extLst>
          </p:cNvPr>
          <p:cNvSpPr/>
          <p:nvPr/>
        </p:nvSpPr>
        <p:spPr>
          <a:xfrm>
            <a:off x="1748116" y="3600058"/>
            <a:ext cx="564777" cy="197224"/>
          </a:xfrm>
          <a:prstGeom prst="ellipse">
            <a:avLst/>
          </a:prstGeom>
          <a:solidFill>
            <a:srgbClr val="C00000">
              <a:alpha val="12000"/>
            </a:srgbClr>
          </a:solidFill>
          <a:ln w="28575" cap="flat" cmpd="sng" algn="ctr">
            <a:solidFill>
              <a:srgbClr val="FF0000">
                <a:alpha val="33000"/>
              </a:srgbClr>
            </a:solidFill>
            <a:prstDash val="sysDot"/>
          </a:ln>
          <a:effectLst/>
        </p:spPr>
        <p:txBody>
          <a:bodyPr rtlCol="0" anchor="ctr"/>
          <a:lstStyle/>
          <a:p>
            <a:pPr algn="ctr" defTabSz="914400"/>
            <a:endParaRPr lang="en-US" sz="1100" b="1" kern="0" dirty="0">
              <a:solidFill>
                <a:srgbClr val="FF0000"/>
              </a:solidFill>
              <a:latin typeface="Arial"/>
            </a:endParaRPr>
          </a:p>
        </p:txBody>
      </p:sp>
      <p:sp>
        <p:nvSpPr>
          <p:cNvPr id="25" name="Oval 24">
            <a:extLst>
              <a:ext uri="{FF2B5EF4-FFF2-40B4-BE49-F238E27FC236}">
                <a16:creationId xmlns:a16="http://schemas.microsoft.com/office/drawing/2014/main" id="{BA8716B4-4FC9-489C-BFFD-482F9E080F10}"/>
              </a:ext>
            </a:extLst>
          </p:cNvPr>
          <p:cNvSpPr/>
          <p:nvPr/>
        </p:nvSpPr>
        <p:spPr>
          <a:xfrm>
            <a:off x="5589493" y="4579586"/>
            <a:ext cx="564777" cy="197224"/>
          </a:xfrm>
          <a:prstGeom prst="ellipse">
            <a:avLst/>
          </a:prstGeom>
          <a:solidFill>
            <a:srgbClr val="C00000">
              <a:alpha val="12000"/>
            </a:srgbClr>
          </a:solidFill>
          <a:ln w="28575" cap="flat" cmpd="sng" algn="ctr">
            <a:solidFill>
              <a:srgbClr val="FF0000">
                <a:alpha val="33000"/>
              </a:srgbClr>
            </a:solidFill>
            <a:prstDash val="sysDot"/>
          </a:ln>
          <a:effectLst/>
        </p:spPr>
        <p:txBody>
          <a:bodyPr rtlCol="0" anchor="ctr"/>
          <a:lstStyle/>
          <a:p>
            <a:pPr algn="ctr" defTabSz="914400"/>
            <a:endParaRPr lang="en-US" sz="1100" b="1" kern="0" dirty="0">
              <a:solidFill>
                <a:srgbClr val="FF0000"/>
              </a:solidFill>
              <a:latin typeface="Arial"/>
            </a:endParaRPr>
          </a:p>
        </p:txBody>
      </p:sp>
      <p:sp>
        <p:nvSpPr>
          <p:cNvPr id="26" name="Oval 25">
            <a:extLst>
              <a:ext uri="{FF2B5EF4-FFF2-40B4-BE49-F238E27FC236}">
                <a16:creationId xmlns:a16="http://schemas.microsoft.com/office/drawing/2014/main" id="{A3AD897F-82DE-46C5-9994-23EB457F4CCE}"/>
              </a:ext>
            </a:extLst>
          </p:cNvPr>
          <p:cNvSpPr/>
          <p:nvPr/>
        </p:nvSpPr>
        <p:spPr>
          <a:xfrm>
            <a:off x="5694811" y="1995739"/>
            <a:ext cx="564777" cy="197224"/>
          </a:xfrm>
          <a:prstGeom prst="ellipse">
            <a:avLst/>
          </a:prstGeom>
          <a:solidFill>
            <a:srgbClr val="C00000">
              <a:alpha val="12000"/>
            </a:srgbClr>
          </a:solidFill>
          <a:ln w="28575" cap="flat" cmpd="sng" algn="ctr">
            <a:solidFill>
              <a:srgbClr val="FF0000">
                <a:alpha val="33000"/>
              </a:srgbClr>
            </a:solidFill>
            <a:prstDash val="sysDot"/>
          </a:ln>
          <a:effectLst/>
        </p:spPr>
        <p:txBody>
          <a:bodyPr rtlCol="0" anchor="ctr"/>
          <a:lstStyle/>
          <a:p>
            <a:pPr algn="ctr" defTabSz="914400"/>
            <a:endParaRPr lang="en-US" sz="1100" b="1" kern="0" dirty="0">
              <a:solidFill>
                <a:srgbClr val="FF0000"/>
              </a:solidFill>
              <a:latin typeface="Arial"/>
            </a:endParaRPr>
          </a:p>
        </p:txBody>
      </p:sp>
    </p:spTree>
    <p:extLst>
      <p:ext uri="{BB962C8B-B14F-4D97-AF65-F5344CB8AC3E}">
        <p14:creationId xmlns:p14="http://schemas.microsoft.com/office/powerpoint/2010/main" val="1766393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11-29 at 9.51.1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6559" y="2187388"/>
            <a:ext cx="5549900" cy="2882900"/>
          </a:xfrm>
          <a:prstGeom prst="rect">
            <a:avLst/>
          </a:prstGeom>
        </p:spPr>
      </p:pic>
      <p:sp>
        <p:nvSpPr>
          <p:cNvPr id="26" name="Line 316"/>
          <p:cNvSpPr>
            <a:spLocks noChangeShapeType="1"/>
          </p:cNvSpPr>
          <p:nvPr/>
        </p:nvSpPr>
        <p:spPr bwMode="auto">
          <a:xfrm rot="5400000">
            <a:off x="3478304" y="2034992"/>
            <a:ext cx="304801"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 name="Title 1"/>
          <p:cNvSpPr>
            <a:spLocks noGrp="1"/>
          </p:cNvSpPr>
          <p:nvPr>
            <p:ph type="title"/>
          </p:nvPr>
        </p:nvSpPr>
        <p:spPr/>
        <p:txBody>
          <a:bodyPr/>
          <a:lstStyle/>
          <a:p>
            <a:pPr eaLnBrk="1" hangingPunct="1"/>
            <a:r>
              <a:rPr lang="en-US" sz="2400" dirty="0"/>
              <a:t>Multiple Table Joins: Query Results</a:t>
            </a:r>
          </a:p>
        </p:txBody>
      </p:sp>
      <p:sp>
        <p:nvSpPr>
          <p:cNvPr id="14" name="Rounded Rectangle 13"/>
          <p:cNvSpPr/>
          <p:nvPr/>
        </p:nvSpPr>
        <p:spPr>
          <a:xfrm>
            <a:off x="3512765" y="1653988"/>
            <a:ext cx="1860735" cy="32004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From Titles table</a:t>
            </a:r>
          </a:p>
        </p:txBody>
      </p:sp>
      <p:sp>
        <p:nvSpPr>
          <p:cNvPr id="3" name="Slide Number Placeholder 2"/>
          <p:cNvSpPr>
            <a:spLocks noGrp="1"/>
          </p:cNvSpPr>
          <p:nvPr>
            <p:ph type="sldNum" sz="quarter" idx="12"/>
          </p:nvPr>
        </p:nvSpPr>
        <p:spPr/>
        <p:txBody>
          <a:bodyPr/>
          <a:lstStyle/>
          <a:p>
            <a:fld id="{A8160BDD-7155-D744-B749-9730458604AD}" type="slidenum">
              <a:rPr lang="en-US" smtClean="0"/>
              <a:t>15</a:t>
            </a:fld>
            <a:endParaRPr lang="en-US" dirty="0"/>
          </a:p>
        </p:txBody>
      </p:sp>
      <p:sp>
        <p:nvSpPr>
          <p:cNvPr id="18" name="Rectangle 17">
            <a:extLst>
              <a:ext uri="{FF2B5EF4-FFF2-40B4-BE49-F238E27FC236}">
                <a16:creationId xmlns:a16="http://schemas.microsoft.com/office/drawing/2014/main" id="{E7A6AA24-6243-4880-AED8-728D4A8CC479}"/>
              </a:ext>
            </a:extLst>
          </p:cNvPr>
          <p:cNvSpPr/>
          <p:nvPr/>
        </p:nvSpPr>
        <p:spPr>
          <a:xfrm>
            <a:off x="1855694" y="2178423"/>
            <a:ext cx="5441577" cy="2877671"/>
          </a:xfrm>
          <a:prstGeom prst="rect">
            <a:avLst/>
          </a:prstGeom>
          <a:noFill/>
          <a:ln w="28575"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7" name="Line 316">
            <a:extLst>
              <a:ext uri="{FF2B5EF4-FFF2-40B4-BE49-F238E27FC236}">
                <a16:creationId xmlns:a16="http://schemas.microsoft.com/office/drawing/2014/main" id="{97C52804-6818-4429-BD04-144B93174F00}"/>
              </a:ext>
            </a:extLst>
          </p:cNvPr>
          <p:cNvSpPr>
            <a:spLocks noChangeShapeType="1"/>
          </p:cNvSpPr>
          <p:nvPr/>
        </p:nvSpPr>
        <p:spPr bwMode="auto">
          <a:xfrm rot="5400000">
            <a:off x="2926135" y="2034991"/>
            <a:ext cx="304801"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8" name="Line 316">
            <a:extLst>
              <a:ext uri="{FF2B5EF4-FFF2-40B4-BE49-F238E27FC236}">
                <a16:creationId xmlns:a16="http://schemas.microsoft.com/office/drawing/2014/main" id="{7E2D168A-D68C-446B-83A8-FF0746D23B58}"/>
              </a:ext>
            </a:extLst>
          </p:cNvPr>
          <p:cNvSpPr>
            <a:spLocks noChangeShapeType="1"/>
          </p:cNvSpPr>
          <p:nvPr/>
        </p:nvSpPr>
        <p:spPr bwMode="auto">
          <a:xfrm rot="5400000">
            <a:off x="2328160" y="2034993"/>
            <a:ext cx="304801"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 name="Rounded Rectangle 12"/>
          <p:cNvSpPr/>
          <p:nvPr/>
        </p:nvSpPr>
        <p:spPr>
          <a:xfrm>
            <a:off x="2106704" y="1653988"/>
            <a:ext cx="1281955" cy="32004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From Sales table</a:t>
            </a:r>
          </a:p>
        </p:txBody>
      </p:sp>
      <p:sp>
        <p:nvSpPr>
          <p:cNvPr id="29" name="Line 316">
            <a:extLst>
              <a:ext uri="{FF2B5EF4-FFF2-40B4-BE49-F238E27FC236}">
                <a16:creationId xmlns:a16="http://schemas.microsoft.com/office/drawing/2014/main" id="{0AD9D90A-E2F7-4F13-8D7B-E2CB8388E7E8}"/>
              </a:ext>
            </a:extLst>
          </p:cNvPr>
          <p:cNvSpPr>
            <a:spLocks noChangeShapeType="1"/>
          </p:cNvSpPr>
          <p:nvPr/>
        </p:nvSpPr>
        <p:spPr bwMode="auto">
          <a:xfrm rot="5400000">
            <a:off x="5598458" y="2034992"/>
            <a:ext cx="304801"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7" name="Rounded Rectangle 16"/>
          <p:cNvSpPr/>
          <p:nvPr/>
        </p:nvSpPr>
        <p:spPr>
          <a:xfrm>
            <a:off x="5522259" y="1653988"/>
            <a:ext cx="1752600" cy="32004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From Customers table</a:t>
            </a:r>
          </a:p>
        </p:txBody>
      </p:sp>
    </p:spTree>
    <p:extLst>
      <p:ext uri="{BB962C8B-B14F-4D97-AF65-F5344CB8AC3E}">
        <p14:creationId xmlns:p14="http://schemas.microsoft.com/office/powerpoint/2010/main" val="3888024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Retrieving Data by Performing an Inner Join</a:t>
            </a:r>
          </a:p>
        </p:txBody>
      </p:sp>
      <p:sp>
        <p:nvSpPr>
          <p:cNvPr id="3" name="Content Placeholder 2"/>
          <p:cNvSpPr>
            <a:spLocks noGrp="1"/>
          </p:cNvSpPr>
          <p:nvPr>
            <p:ph idx="1"/>
          </p:nvPr>
        </p:nvSpPr>
        <p:spPr/>
        <p:txBody>
          <a:bodyPr/>
          <a:lstStyle/>
          <a:p>
            <a:r>
              <a:rPr lang="en-US" dirty="0"/>
              <a:t>You will:</a:t>
            </a:r>
          </a:p>
          <a:p>
            <a:pPr lvl="1"/>
            <a:r>
              <a:rPr lang="en-US" dirty="0"/>
              <a:t>Provide a list of all sales along with the name of the sales representative responsible for each sale, including the order number, the sale date, the quantity sold, and the name of the sales representative.</a:t>
            </a:r>
          </a:p>
          <a:p>
            <a:pPr lvl="1"/>
            <a:r>
              <a:rPr lang="en-US" dirty="0"/>
              <a:t>Sort the output in descending order by the quantity sold.</a:t>
            </a:r>
          </a:p>
        </p:txBody>
      </p:sp>
      <p:sp>
        <p:nvSpPr>
          <p:cNvPr id="4" name="Slide Number Placeholder 3"/>
          <p:cNvSpPr>
            <a:spLocks noGrp="1"/>
          </p:cNvSpPr>
          <p:nvPr>
            <p:ph type="sldNum" sz="quarter" idx="12"/>
          </p:nvPr>
        </p:nvSpPr>
        <p:spPr/>
        <p:txBody>
          <a:bodyPr/>
          <a:lstStyle/>
          <a:p>
            <a:fld id="{A8160BDD-7155-D744-B749-9730458604AD}" type="slidenum">
              <a:rPr lang="en-US" smtClean="0"/>
              <a:t>16</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1449498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Retrieving Data by Performing an Outer Join</a:t>
            </a:r>
          </a:p>
        </p:txBody>
      </p:sp>
      <p:sp>
        <p:nvSpPr>
          <p:cNvPr id="3" name="Content Placeholder 2"/>
          <p:cNvSpPr>
            <a:spLocks noGrp="1"/>
          </p:cNvSpPr>
          <p:nvPr>
            <p:ph idx="1"/>
          </p:nvPr>
        </p:nvSpPr>
        <p:spPr/>
        <p:txBody>
          <a:bodyPr/>
          <a:lstStyle/>
          <a:p>
            <a:r>
              <a:rPr lang="en-US" dirty="0"/>
              <a:t>You will:</a:t>
            </a:r>
          </a:p>
          <a:p>
            <a:pPr lvl="1"/>
            <a:r>
              <a:rPr lang="en-US" dirty="0"/>
              <a:t>Provide a list of all books published by Fuller &amp; Ackerman and their total sales using a left outer join.</a:t>
            </a:r>
          </a:p>
        </p:txBody>
      </p:sp>
      <p:sp>
        <p:nvSpPr>
          <p:cNvPr id="4" name="Slide Number Placeholder 3"/>
          <p:cNvSpPr>
            <a:spLocks noGrp="1"/>
          </p:cNvSpPr>
          <p:nvPr>
            <p:ph type="sldNum" sz="quarter" idx="12"/>
          </p:nvPr>
        </p:nvSpPr>
        <p:spPr/>
        <p:txBody>
          <a:bodyPr/>
          <a:lstStyle/>
          <a:p>
            <a:fld id="{A8160BDD-7155-D744-B749-9730458604AD}" type="slidenum">
              <a:rPr lang="en-US" smtClean="0"/>
              <a:t>17</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3616311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Retrieving Data from a Single Table Using a Self Join</a:t>
            </a:r>
          </a:p>
        </p:txBody>
      </p:sp>
      <p:sp>
        <p:nvSpPr>
          <p:cNvPr id="3" name="Content Placeholder 2"/>
          <p:cNvSpPr>
            <a:spLocks noGrp="1"/>
          </p:cNvSpPr>
          <p:nvPr>
            <p:ph idx="1"/>
          </p:nvPr>
        </p:nvSpPr>
        <p:spPr/>
        <p:txBody>
          <a:bodyPr/>
          <a:lstStyle/>
          <a:p>
            <a:r>
              <a:rPr lang="en-US" dirty="0"/>
              <a:t>You will:</a:t>
            </a:r>
          </a:p>
          <a:p>
            <a:pPr lvl="1"/>
            <a:r>
              <a:rPr lang="en-US" dirty="0"/>
              <a:t>Provide a list of all potential customers and the customers that referred them using a self join query because both types of customers come from the same table.</a:t>
            </a:r>
          </a:p>
        </p:txBody>
      </p:sp>
      <p:sp>
        <p:nvSpPr>
          <p:cNvPr id="4" name="Slide Number Placeholder 3"/>
          <p:cNvSpPr>
            <a:spLocks noGrp="1"/>
          </p:cNvSpPr>
          <p:nvPr>
            <p:ph type="sldNum" sz="quarter" idx="12"/>
          </p:nvPr>
        </p:nvSpPr>
        <p:spPr/>
        <p:txBody>
          <a:bodyPr/>
          <a:lstStyle/>
          <a:p>
            <a:fld id="{A8160BDD-7155-D744-B749-9730458604AD}" type="slidenum">
              <a:rPr lang="en-US" smtClean="0"/>
              <a:t>18</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41454213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19</a:t>
            </a:fld>
            <a:endParaRPr lang="en-US" dirty="0"/>
          </a:p>
        </p:txBody>
      </p:sp>
      <p:sp>
        <p:nvSpPr>
          <p:cNvPr id="4" name="Content Placeholder 3"/>
          <p:cNvSpPr>
            <a:spLocks noGrp="1"/>
          </p:cNvSpPr>
          <p:nvPr>
            <p:ph idx="1"/>
          </p:nvPr>
        </p:nvSpPr>
        <p:spPr/>
        <p:txBody>
          <a:bodyPr/>
          <a:lstStyle/>
          <a:p>
            <a:r>
              <a:rPr lang="en-US"/>
              <a:t>When might you join one table to another? Why?</a:t>
            </a:r>
          </a:p>
          <a:p>
            <a:r>
              <a:rPr lang="en-US"/>
              <a:t>When might you join a table to itself? Why?</a:t>
            </a:r>
          </a:p>
          <a:p>
            <a:endParaRPr lang="en-US" dirty="0"/>
          </a:p>
        </p:txBody>
      </p:sp>
      <p:sp>
        <p:nvSpPr>
          <p:cNvPr id="3" name="Title 2"/>
          <p:cNvSpPr>
            <a:spLocks noGrp="1"/>
          </p:cNvSpPr>
          <p:nvPr>
            <p:ph type="ctrTitle"/>
          </p:nvPr>
        </p:nvSpPr>
        <p:spPr/>
        <p:txBody>
          <a:bodyPr/>
          <a:lstStyle/>
          <a:p>
            <a:r>
              <a:rPr lang="en-US"/>
              <a:t>Reflective Questions</a:t>
            </a:r>
            <a:endParaRPr lang="en-US" dirty="0"/>
          </a:p>
        </p:txBody>
      </p:sp>
    </p:spTree>
    <p:extLst>
      <p:ext uri="{BB962C8B-B14F-4D97-AF65-F5344CB8AC3E}">
        <p14:creationId xmlns:p14="http://schemas.microsoft.com/office/powerpoint/2010/main" val="534458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Rounded Corners 32"/>
          <p:cNvSpPr/>
          <p:nvPr/>
        </p:nvSpPr>
        <p:spPr>
          <a:xfrm>
            <a:off x="1752600" y="3334907"/>
            <a:ext cx="5896373" cy="1427594"/>
          </a:xfrm>
          <a:prstGeom prst="roundRect">
            <a:avLst>
              <a:gd name="adj" fmla="val 7024"/>
            </a:avLst>
          </a:prstGeom>
          <a:solidFill>
            <a:schemeClr val="tx1">
              <a:alpha val="19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8" name="Rectangle 7"/>
          <p:cNvSpPr/>
          <p:nvPr/>
        </p:nvSpPr>
        <p:spPr>
          <a:xfrm>
            <a:off x="2006997" y="1590719"/>
            <a:ext cx="4572000" cy="1477328"/>
          </a:xfrm>
          <a:prstGeom prst="rect">
            <a:avLst/>
          </a:prstGeom>
        </p:spPr>
        <p:txBody>
          <a:bodyPr>
            <a:spAutoFit/>
          </a:bodyPr>
          <a:lstStyle/>
          <a:p>
            <a:r>
              <a:rPr lang="en-US" dirty="0">
                <a:solidFill>
                  <a:srgbClr val="0000FF"/>
                </a:solidFill>
                <a:latin typeface="Consolas" panose="020B0609020204030204" pitchFamily="49" charset="0"/>
              </a:rPr>
              <a:t>SELECT</a:t>
            </a:r>
            <a:r>
              <a:rPr lang="en-US" dirty="0">
                <a:solidFill>
                  <a:srgbClr val="000000"/>
                </a:solidFill>
                <a:latin typeface="Consolas" panose="020B0609020204030204" pitchFamily="49" charset="0"/>
              </a:rPr>
              <a:t> partnum</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bktitle</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pubdate</a:t>
            </a:r>
          </a:p>
          <a:p>
            <a:r>
              <a:rPr lang="en-US" dirty="0">
                <a:solidFill>
                  <a:srgbClr val="0000FF"/>
                </a:solidFill>
                <a:latin typeface="Consolas" panose="020B0609020204030204" pitchFamily="49" charset="0"/>
              </a:rPr>
              <a:t>FROM</a:t>
            </a:r>
            <a:r>
              <a:rPr lang="en-US" dirty="0">
                <a:solidFill>
                  <a:srgbClr val="000000"/>
                </a:solidFill>
                <a:latin typeface="Consolas" panose="020B0609020204030204" pitchFamily="49" charset="0"/>
              </a:rPr>
              <a:t> Titles</a:t>
            </a:r>
          </a:p>
          <a:p>
            <a:r>
              <a:rPr lang="en-US" dirty="0">
                <a:solidFill>
                  <a:srgbClr val="0000FF"/>
                </a:solidFill>
                <a:latin typeface="Consolas" panose="020B0609020204030204" pitchFamily="49" charset="0"/>
              </a:rPr>
              <a:t>UNION</a:t>
            </a:r>
            <a:r>
              <a:rPr lang="en-US" dirty="0">
                <a:solidFill>
                  <a:srgbClr val="000000"/>
                </a:solidFill>
                <a:latin typeface="Consolas" panose="020B0609020204030204" pitchFamily="49" charset="0"/>
              </a:rPr>
              <a:t> </a:t>
            </a:r>
            <a:r>
              <a:rPr lang="en-US" dirty="0">
                <a:solidFill>
                  <a:srgbClr val="808080"/>
                </a:solidFill>
                <a:latin typeface="Consolas" panose="020B0609020204030204" pitchFamily="49" charset="0"/>
              </a:rPr>
              <a:t>ALL</a:t>
            </a:r>
            <a:endParaRPr lang="en-US" dirty="0">
              <a:solidFill>
                <a:srgbClr val="000000"/>
              </a:solidFill>
              <a:latin typeface="Consolas" panose="020B0609020204030204" pitchFamily="49" charset="0"/>
            </a:endParaRPr>
          </a:p>
          <a:p>
            <a:r>
              <a:rPr lang="en-US" dirty="0">
                <a:solidFill>
                  <a:srgbClr val="0000FF"/>
                </a:solidFill>
                <a:latin typeface="Consolas" panose="020B0609020204030204" pitchFamily="49" charset="0"/>
              </a:rPr>
              <a:t>SELECT</a:t>
            </a:r>
            <a:r>
              <a:rPr lang="en-US" dirty="0">
                <a:solidFill>
                  <a:srgbClr val="000000"/>
                </a:solidFill>
                <a:latin typeface="Consolas" panose="020B0609020204030204" pitchFamily="49" charset="0"/>
              </a:rPr>
              <a:t> partnum</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bktitle</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pubdate</a:t>
            </a:r>
          </a:p>
          <a:p>
            <a:r>
              <a:rPr lang="en-US" dirty="0">
                <a:solidFill>
                  <a:srgbClr val="0000FF"/>
                </a:solidFill>
                <a:latin typeface="Consolas" panose="020B0609020204030204" pitchFamily="49" charset="0"/>
              </a:rPr>
              <a:t>FROM</a:t>
            </a:r>
            <a:r>
              <a:rPr lang="en-US" dirty="0">
                <a:solidFill>
                  <a:srgbClr val="000000"/>
                </a:solidFill>
                <a:latin typeface="Consolas" panose="020B0609020204030204" pitchFamily="49" charset="0"/>
              </a:rPr>
              <a:t> Obsolete_Titles</a:t>
            </a:r>
            <a:endParaRPr lang="en-US" dirty="0"/>
          </a:p>
        </p:txBody>
      </p:sp>
      <p:sp>
        <p:nvSpPr>
          <p:cNvPr id="7" name="Rectangle 6"/>
          <p:cNvSpPr/>
          <p:nvPr/>
        </p:nvSpPr>
        <p:spPr>
          <a:xfrm>
            <a:off x="2956566" y="1679186"/>
            <a:ext cx="3200400" cy="237506"/>
          </a:xfrm>
          <a:prstGeom prst="rect">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 name="Title 1"/>
          <p:cNvSpPr>
            <a:spLocks noGrp="1"/>
          </p:cNvSpPr>
          <p:nvPr>
            <p:ph type="title"/>
          </p:nvPr>
        </p:nvSpPr>
        <p:spPr/>
        <p:txBody>
          <a:bodyPr/>
          <a:lstStyle/>
          <a:p>
            <a:pPr eaLnBrk="1" hangingPunct="1"/>
            <a:r>
              <a:rPr lang="en-US" sz="2400" dirty="0"/>
              <a:t>The UNION Operator</a:t>
            </a:r>
          </a:p>
        </p:txBody>
      </p:sp>
      <p:sp>
        <p:nvSpPr>
          <p:cNvPr id="9" name="Content Placeholder 8"/>
          <p:cNvSpPr>
            <a:spLocks noGrp="1"/>
          </p:cNvSpPr>
          <p:nvPr>
            <p:ph idx="1"/>
          </p:nvPr>
        </p:nvSpPr>
        <p:spPr>
          <a:xfrm>
            <a:off x="1752600" y="3505200"/>
            <a:ext cx="6201174" cy="2601311"/>
          </a:xfrm>
        </p:spPr>
        <p:txBody>
          <a:bodyPr/>
          <a:lstStyle/>
          <a:p>
            <a:r>
              <a:rPr lang="en-US" dirty="0"/>
              <a:t>Number of columns must match</a:t>
            </a:r>
          </a:p>
          <a:p>
            <a:r>
              <a:rPr lang="en-US" dirty="0"/>
              <a:t>Data types in corresponding columns must be compatible</a:t>
            </a:r>
          </a:p>
          <a:p>
            <a:r>
              <a:rPr lang="en-US" dirty="0"/>
              <a:t>Column names do not have to match</a:t>
            </a:r>
          </a:p>
          <a:p>
            <a:endParaRPr lang="en-US" dirty="0"/>
          </a:p>
          <a:p>
            <a:endParaRPr lang="en-US" dirty="0"/>
          </a:p>
        </p:txBody>
      </p:sp>
      <p:sp>
        <p:nvSpPr>
          <p:cNvPr id="3" name="Slide Number Placeholder 2"/>
          <p:cNvSpPr>
            <a:spLocks noGrp="1"/>
          </p:cNvSpPr>
          <p:nvPr>
            <p:ph type="sldNum" sz="quarter" idx="12"/>
          </p:nvPr>
        </p:nvSpPr>
        <p:spPr/>
        <p:txBody>
          <a:bodyPr/>
          <a:lstStyle/>
          <a:p>
            <a:fld id="{A8160BDD-7155-D744-B749-9730458604AD}" type="slidenum">
              <a:rPr lang="en-US" smtClean="0"/>
              <a:t>2</a:t>
            </a:fld>
            <a:endParaRPr lang="en-US" dirty="0"/>
          </a:p>
        </p:txBody>
      </p:sp>
      <p:sp>
        <p:nvSpPr>
          <p:cNvPr id="11" name="Line 30"/>
          <p:cNvSpPr>
            <a:spLocks noChangeShapeType="1"/>
          </p:cNvSpPr>
          <p:nvPr/>
        </p:nvSpPr>
        <p:spPr bwMode="auto">
          <a:xfrm>
            <a:off x="1127766" y="2321622"/>
            <a:ext cx="914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2" name="Rounded Rectangle 21"/>
          <p:cNvSpPr/>
          <p:nvPr/>
        </p:nvSpPr>
        <p:spPr>
          <a:xfrm>
            <a:off x="751437" y="2077606"/>
            <a:ext cx="1001163" cy="452271"/>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UNION operator</a:t>
            </a:r>
          </a:p>
        </p:txBody>
      </p:sp>
      <p:sp>
        <p:nvSpPr>
          <p:cNvPr id="28" name="Rectangle 27"/>
          <p:cNvSpPr/>
          <p:nvPr/>
        </p:nvSpPr>
        <p:spPr>
          <a:xfrm>
            <a:off x="2956566" y="2510218"/>
            <a:ext cx="3200400" cy="215915"/>
          </a:xfrm>
          <a:prstGeom prst="rect">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9" name="Line 59"/>
          <p:cNvSpPr>
            <a:spLocks noChangeShapeType="1"/>
          </p:cNvSpPr>
          <p:nvPr/>
        </p:nvSpPr>
        <p:spPr bwMode="auto">
          <a:xfrm flipH="1">
            <a:off x="3248422" y="2205080"/>
            <a:ext cx="774943" cy="986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0" name="Rounded Rectangle 19"/>
          <p:cNvSpPr/>
          <p:nvPr/>
        </p:nvSpPr>
        <p:spPr>
          <a:xfrm>
            <a:off x="3827860" y="2068587"/>
            <a:ext cx="2992724" cy="277842"/>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Use ALL operator to display duplicate rows</a:t>
            </a:r>
          </a:p>
        </p:txBody>
      </p:sp>
      <p:cxnSp>
        <p:nvCxnSpPr>
          <p:cNvPr id="14" name="Straight Arrow Connector 13"/>
          <p:cNvCxnSpPr/>
          <p:nvPr/>
        </p:nvCxnSpPr>
        <p:spPr>
          <a:xfrm flipH="1">
            <a:off x="6205458" y="1790426"/>
            <a:ext cx="987828" cy="0"/>
          </a:xfrm>
          <a:prstGeom prst="straightConnector1">
            <a:avLst/>
          </a:prstGeom>
          <a:noFill/>
          <a:ln w="76200" cap="rnd">
            <a:solidFill>
              <a:srgbClr val="CFCFCF"/>
            </a:solidFill>
            <a:round/>
            <a:headEnd/>
            <a:tailEnd type="triangle" w="med" len="med"/>
          </a:ln>
          <a:extLst>
            <a:ext uri="{909E8E84-426E-40DD-AFC4-6F175D3DCCD1}">
              <a14:hiddenFill xmlns:a14="http://schemas.microsoft.com/office/drawing/2010/main">
                <a:noFill/>
              </a14:hiddenFill>
            </a:ext>
          </a:extLst>
        </p:spPr>
      </p:cxnSp>
      <p:cxnSp>
        <p:nvCxnSpPr>
          <p:cNvPr id="31" name="Straight Arrow Connector 30"/>
          <p:cNvCxnSpPr/>
          <p:nvPr/>
        </p:nvCxnSpPr>
        <p:spPr>
          <a:xfrm flipH="1">
            <a:off x="6205458" y="2618175"/>
            <a:ext cx="987828" cy="0"/>
          </a:xfrm>
          <a:prstGeom prst="straightConnector1">
            <a:avLst/>
          </a:prstGeom>
          <a:noFill/>
          <a:ln w="76200" cap="rnd">
            <a:solidFill>
              <a:srgbClr val="CFCFCF"/>
            </a:solidFill>
            <a:round/>
            <a:headEnd/>
            <a:tailEnd type="triangle" w="med" len="med"/>
          </a:ln>
          <a:extLst>
            <a:ext uri="{909E8E84-426E-40DD-AFC4-6F175D3DCCD1}">
              <a14:hiddenFill xmlns:a14="http://schemas.microsoft.com/office/drawing/2010/main">
                <a:noFill/>
              </a14:hiddenFill>
            </a:ext>
          </a:extLst>
        </p:spPr>
      </p:cxnSp>
      <p:cxnSp>
        <p:nvCxnSpPr>
          <p:cNvPr id="32" name="Straight Connector 31"/>
          <p:cNvCxnSpPr/>
          <p:nvPr/>
        </p:nvCxnSpPr>
        <p:spPr>
          <a:xfrm>
            <a:off x="7193286" y="1790426"/>
            <a:ext cx="0" cy="1531620"/>
          </a:xfrm>
          <a:prstGeom prst="line">
            <a:avLst/>
          </a:prstGeom>
          <a:noFill/>
          <a:ln w="76200" cap="rnd">
            <a:solidFill>
              <a:srgbClr val="CFCFCF"/>
            </a:solidFill>
            <a:round/>
            <a:headEnd/>
            <a:tailEnd type="non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639018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Combining the Results of Two Queries</a:t>
            </a:r>
          </a:p>
        </p:txBody>
      </p:sp>
      <p:sp>
        <p:nvSpPr>
          <p:cNvPr id="3" name="Content Placeholder 2"/>
          <p:cNvSpPr>
            <a:spLocks noGrp="1"/>
          </p:cNvSpPr>
          <p:nvPr>
            <p:ph idx="1"/>
          </p:nvPr>
        </p:nvSpPr>
        <p:spPr/>
        <p:txBody>
          <a:bodyPr/>
          <a:lstStyle/>
          <a:p>
            <a:r>
              <a:rPr lang="en-US" dirty="0"/>
              <a:t>To clinch a business deal, management wants an alphabetical list of all books that have been published from the day the company came into existence.</a:t>
            </a:r>
          </a:p>
          <a:p>
            <a:r>
              <a:rPr lang="en-US" dirty="0"/>
              <a:t>Some of the books that were published are currently out of print, and this information is found in the Obsolete_Titles table.</a:t>
            </a:r>
          </a:p>
          <a:p>
            <a:r>
              <a:rPr lang="en-US" dirty="0"/>
              <a:t>The other books published are in the Titles table.</a:t>
            </a:r>
          </a:p>
        </p:txBody>
      </p:sp>
      <p:sp>
        <p:nvSpPr>
          <p:cNvPr id="4" name="Slide Number Placeholder 3"/>
          <p:cNvSpPr>
            <a:spLocks noGrp="1"/>
          </p:cNvSpPr>
          <p:nvPr>
            <p:ph type="sldNum" sz="quarter" idx="12"/>
          </p:nvPr>
        </p:nvSpPr>
        <p:spPr/>
        <p:txBody>
          <a:bodyPr/>
          <a:lstStyle/>
          <a:p>
            <a:fld id="{A8160BDD-7155-D744-B749-9730458604AD}" type="slidenum">
              <a:rPr lang="en-US" smtClean="0"/>
              <a:t>3</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2218163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2400" dirty="0"/>
              <a:t>The EXCEPT Operator</a:t>
            </a:r>
          </a:p>
        </p:txBody>
      </p:sp>
      <p:sp>
        <p:nvSpPr>
          <p:cNvPr id="5" name="AutoShape 33"/>
          <p:cNvSpPr>
            <a:spLocks/>
          </p:cNvSpPr>
          <p:nvPr/>
        </p:nvSpPr>
        <p:spPr bwMode="auto">
          <a:xfrm flipH="1">
            <a:off x="3461516" y="2551418"/>
            <a:ext cx="76200" cy="273050"/>
          </a:xfrm>
          <a:prstGeom prst="rightBrace">
            <a:avLst>
              <a:gd name="adj1" fmla="val 29861"/>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8" name="AutoShape 33"/>
          <p:cNvSpPr>
            <a:spLocks/>
          </p:cNvSpPr>
          <p:nvPr/>
        </p:nvSpPr>
        <p:spPr bwMode="auto">
          <a:xfrm flipH="1">
            <a:off x="3469454" y="3237218"/>
            <a:ext cx="76200" cy="273050"/>
          </a:xfrm>
          <a:prstGeom prst="rightBrace">
            <a:avLst>
              <a:gd name="adj1" fmla="val 29861"/>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10" name="Line 30"/>
          <p:cNvSpPr>
            <a:spLocks noChangeShapeType="1"/>
          </p:cNvSpPr>
          <p:nvPr/>
        </p:nvSpPr>
        <p:spPr bwMode="auto">
          <a:xfrm>
            <a:off x="2149284" y="3053067"/>
            <a:ext cx="1371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1" name="AutoShape 302"/>
          <p:cNvSpPr>
            <a:spLocks/>
          </p:cNvSpPr>
          <p:nvPr/>
        </p:nvSpPr>
        <p:spPr bwMode="auto">
          <a:xfrm>
            <a:off x="5898485" y="2336569"/>
            <a:ext cx="174625" cy="1381125"/>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12" name="Rounded Rectangle 11"/>
          <p:cNvSpPr/>
          <p:nvPr/>
        </p:nvSpPr>
        <p:spPr>
          <a:xfrm>
            <a:off x="6203285" y="2500774"/>
            <a:ext cx="2071253" cy="9906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Selects all rows from the Titles table except those that have matching rows in the </a:t>
            </a:r>
            <a:r>
              <a:rPr lang="en-US" sz="1200" b="1" dirty="0" err="1">
                <a:solidFill>
                  <a:schemeClr val="tx1"/>
                </a:solidFill>
              </a:rPr>
              <a:t>Obsolete_Titles</a:t>
            </a:r>
            <a:r>
              <a:rPr lang="en-US" sz="1200" b="1" dirty="0">
                <a:solidFill>
                  <a:schemeClr val="tx1"/>
                </a:solidFill>
              </a:rPr>
              <a:t> table</a:t>
            </a:r>
          </a:p>
        </p:txBody>
      </p:sp>
      <p:sp>
        <p:nvSpPr>
          <p:cNvPr id="14" name="Rounded Rectangle 13"/>
          <p:cNvSpPr/>
          <p:nvPr/>
        </p:nvSpPr>
        <p:spPr>
          <a:xfrm>
            <a:off x="2267716" y="2451405"/>
            <a:ext cx="1114425" cy="4270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SELECT statement 1</a:t>
            </a:r>
          </a:p>
        </p:txBody>
      </p:sp>
      <p:sp>
        <p:nvSpPr>
          <p:cNvPr id="15" name="Rounded Rectangle 14"/>
          <p:cNvSpPr/>
          <p:nvPr/>
        </p:nvSpPr>
        <p:spPr>
          <a:xfrm>
            <a:off x="2267716" y="3213405"/>
            <a:ext cx="1114425" cy="4270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SELECT statement 2</a:t>
            </a:r>
          </a:p>
        </p:txBody>
      </p:sp>
      <p:sp>
        <p:nvSpPr>
          <p:cNvPr id="17" name="Rounded Rectangle 16"/>
          <p:cNvSpPr/>
          <p:nvPr/>
        </p:nvSpPr>
        <p:spPr>
          <a:xfrm>
            <a:off x="667516" y="2603805"/>
            <a:ext cx="1495425" cy="8842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EXCEPT operator entered between two SELECT statements</a:t>
            </a:r>
          </a:p>
        </p:txBody>
      </p:sp>
      <p:sp>
        <p:nvSpPr>
          <p:cNvPr id="3" name="Slide Number Placeholder 2"/>
          <p:cNvSpPr>
            <a:spLocks noGrp="1"/>
          </p:cNvSpPr>
          <p:nvPr>
            <p:ph type="sldNum" sz="quarter" idx="12"/>
          </p:nvPr>
        </p:nvSpPr>
        <p:spPr/>
        <p:txBody>
          <a:bodyPr/>
          <a:lstStyle/>
          <a:p>
            <a:fld id="{A8160BDD-7155-D744-B749-9730458604AD}" type="slidenum">
              <a:rPr lang="en-US" smtClean="0"/>
              <a:t>4</a:t>
            </a:fld>
            <a:endParaRPr lang="en-US" dirty="0"/>
          </a:p>
        </p:txBody>
      </p:sp>
      <p:sp>
        <p:nvSpPr>
          <p:cNvPr id="6" name="Rectangle 5">
            <a:extLst>
              <a:ext uri="{FF2B5EF4-FFF2-40B4-BE49-F238E27FC236}">
                <a16:creationId xmlns:a16="http://schemas.microsoft.com/office/drawing/2014/main" id="{772D1338-ED06-488A-AA2F-7FC4E4312BE0}"/>
              </a:ext>
            </a:extLst>
          </p:cNvPr>
          <p:cNvSpPr/>
          <p:nvPr/>
        </p:nvSpPr>
        <p:spPr>
          <a:xfrm>
            <a:off x="3528102" y="2380554"/>
            <a:ext cx="4572000" cy="1354217"/>
          </a:xfrm>
          <a:prstGeom prst="rect">
            <a:avLst/>
          </a:prstGeom>
        </p:spPr>
        <p:txBody>
          <a:bodyPr>
            <a:spAutoFit/>
          </a:bodyPr>
          <a:lstStyle/>
          <a:p>
            <a:r>
              <a:rPr lang="en-US" sz="1600" dirty="0">
                <a:solidFill>
                  <a:srgbClr val="0000FF"/>
                </a:solidFill>
                <a:latin typeface="Consolas" panose="020B0609020204030204" pitchFamily="49" charset="0"/>
              </a:rPr>
              <a:t>SELECT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bktitle</a:t>
            </a:r>
            <a:endParaRPr lang="en-US" sz="1600" dirty="0">
              <a:solidFill>
                <a:srgbClr val="000000"/>
              </a:solidFill>
              <a:latin typeface="Consolas" panose="020B0609020204030204" pitchFamily="49" charset="0"/>
            </a:endParaRPr>
          </a:p>
          <a:p>
            <a:r>
              <a:rPr lang="en-US" sz="1600" dirty="0">
                <a:solidFill>
                  <a:srgbClr val="0000FF"/>
                </a:solidFill>
                <a:latin typeface="Consolas" panose="020B0609020204030204" pitchFamily="49" charset="0"/>
              </a:rPr>
              <a:t>FROM</a:t>
            </a:r>
            <a:r>
              <a:rPr lang="en-US" sz="1600" dirty="0">
                <a:solidFill>
                  <a:srgbClr val="000000"/>
                </a:solidFill>
                <a:latin typeface="Consolas" panose="020B0609020204030204" pitchFamily="49" charset="0"/>
              </a:rPr>
              <a:t> Titles</a:t>
            </a:r>
          </a:p>
          <a:p>
            <a:r>
              <a:rPr lang="en-US" sz="1600" dirty="0">
                <a:solidFill>
                  <a:srgbClr val="0000FF"/>
                </a:solidFill>
                <a:latin typeface="Consolas" panose="020B0609020204030204" pitchFamily="49" charset="0"/>
              </a:rPr>
              <a:t>EXCEPT</a:t>
            </a:r>
            <a:endParaRPr lang="en-US" sz="1600" dirty="0">
              <a:solidFill>
                <a:srgbClr val="000000"/>
              </a:solidFill>
              <a:latin typeface="Consolas" panose="020B0609020204030204" pitchFamily="49" charset="0"/>
            </a:endParaRPr>
          </a:p>
          <a:p>
            <a:r>
              <a:rPr lang="en-US" sz="1600" dirty="0">
                <a:solidFill>
                  <a:srgbClr val="0000FF"/>
                </a:solidFill>
                <a:latin typeface="Consolas" panose="020B0609020204030204" pitchFamily="49" charset="0"/>
              </a:rPr>
              <a:t>SELECT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bktitle</a:t>
            </a:r>
            <a:endParaRPr lang="en-US" sz="1600" dirty="0">
              <a:solidFill>
                <a:srgbClr val="000000"/>
              </a:solidFill>
              <a:latin typeface="Consolas" panose="020B0609020204030204" pitchFamily="49" charset="0"/>
            </a:endParaRPr>
          </a:p>
          <a:p>
            <a:r>
              <a:rPr lang="en-US" sz="1600" dirty="0">
                <a:solidFill>
                  <a:srgbClr val="0000FF"/>
                </a:solidFill>
                <a:latin typeface="Consolas" panose="020B0609020204030204" pitchFamily="49" charset="0"/>
              </a:rPr>
              <a:t>FROM</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Obsolete_Titles</a:t>
            </a:r>
            <a:endParaRPr lang="en-US" sz="1600" dirty="0"/>
          </a:p>
        </p:txBody>
      </p:sp>
    </p:spTree>
    <p:extLst>
      <p:ext uri="{BB962C8B-B14F-4D97-AF65-F5344CB8AC3E}">
        <p14:creationId xmlns:p14="http://schemas.microsoft.com/office/powerpoint/2010/main" val="3711738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2400" dirty="0"/>
              <a:t>The INTERSECT Operator</a:t>
            </a:r>
          </a:p>
        </p:txBody>
      </p:sp>
      <p:sp>
        <p:nvSpPr>
          <p:cNvPr id="5" name="AutoShape 33"/>
          <p:cNvSpPr>
            <a:spLocks/>
          </p:cNvSpPr>
          <p:nvPr/>
        </p:nvSpPr>
        <p:spPr bwMode="auto">
          <a:xfrm flipH="1">
            <a:off x="3462495" y="2456925"/>
            <a:ext cx="76200" cy="273050"/>
          </a:xfrm>
          <a:prstGeom prst="rightBrace">
            <a:avLst>
              <a:gd name="adj1" fmla="val 29861"/>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8" name="AutoShape 33"/>
          <p:cNvSpPr>
            <a:spLocks/>
          </p:cNvSpPr>
          <p:nvPr/>
        </p:nvSpPr>
        <p:spPr bwMode="auto">
          <a:xfrm flipH="1">
            <a:off x="3470433" y="3142725"/>
            <a:ext cx="76200" cy="273050"/>
          </a:xfrm>
          <a:prstGeom prst="rightBrace">
            <a:avLst>
              <a:gd name="adj1" fmla="val 29861"/>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10" name="Line 30"/>
          <p:cNvSpPr>
            <a:spLocks noChangeShapeType="1"/>
          </p:cNvSpPr>
          <p:nvPr/>
        </p:nvSpPr>
        <p:spPr bwMode="auto">
          <a:xfrm>
            <a:off x="2150263" y="2958574"/>
            <a:ext cx="1371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2" name="AutoShape 302"/>
          <p:cNvSpPr>
            <a:spLocks/>
          </p:cNvSpPr>
          <p:nvPr/>
        </p:nvSpPr>
        <p:spPr bwMode="auto">
          <a:xfrm>
            <a:off x="6002495" y="2280712"/>
            <a:ext cx="174625" cy="1381125"/>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13" name="Rounded Rectangle 12"/>
          <p:cNvSpPr/>
          <p:nvPr/>
        </p:nvSpPr>
        <p:spPr>
          <a:xfrm>
            <a:off x="6307295" y="2509312"/>
            <a:ext cx="2071253" cy="9906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Selects only the rows in the Titles table that have matching rows in the </a:t>
            </a:r>
            <a:r>
              <a:rPr lang="en-US" sz="1200" b="1" dirty="0" err="1">
                <a:solidFill>
                  <a:schemeClr val="tx1"/>
                </a:solidFill>
              </a:rPr>
              <a:t>Obsolete_Titles</a:t>
            </a:r>
            <a:r>
              <a:rPr lang="en-US" sz="1200" b="1" dirty="0">
                <a:solidFill>
                  <a:schemeClr val="tx1"/>
                </a:solidFill>
              </a:rPr>
              <a:t> table</a:t>
            </a:r>
          </a:p>
        </p:txBody>
      </p:sp>
      <p:sp>
        <p:nvSpPr>
          <p:cNvPr id="14" name="Rounded Rectangle 13"/>
          <p:cNvSpPr/>
          <p:nvPr/>
        </p:nvSpPr>
        <p:spPr>
          <a:xfrm>
            <a:off x="2268695" y="2356912"/>
            <a:ext cx="1114425" cy="4270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SELECT statement 1</a:t>
            </a:r>
          </a:p>
        </p:txBody>
      </p:sp>
      <p:sp>
        <p:nvSpPr>
          <p:cNvPr id="15" name="Rounded Rectangle 14"/>
          <p:cNvSpPr/>
          <p:nvPr/>
        </p:nvSpPr>
        <p:spPr>
          <a:xfrm>
            <a:off x="2268695" y="3118912"/>
            <a:ext cx="1114425" cy="4270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SELECT statement 2</a:t>
            </a:r>
          </a:p>
        </p:txBody>
      </p:sp>
      <p:sp>
        <p:nvSpPr>
          <p:cNvPr id="16" name="Rounded Rectangle 15"/>
          <p:cNvSpPr/>
          <p:nvPr/>
        </p:nvSpPr>
        <p:spPr>
          <a:xfrm>
            <a:off x="363695" y="2585512"/>
            <a:ext cx="1724025" cy="7620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INTERSECT operator entered between two SELECT statements</a:t>
            </a:r>
          </a:p>
        </p:txBody>
      </p:sp>
      <p:sp>
        <p:nvSpPr>
          <p:cNvPr id="3" name="Slide Number Placeholder 2"/>
          <p:cNvSpPr>
            <a:spLocks noGrp="1"/>
          </p:cNvSpPr>
          <p:nvPr>
            <p:ph type="sldNum" sz="quarter" idx="12"/>
          </p:nvPr>
        </p:nvSpPr>
        <p:spPr/>
        <p:txBody>
          <a:bodyPr/>
          <a:lstStyle/>
          <a:p>
            <a:fld id="{A8160BDD-7155-D744-B749-9730458604AD}" type="slidenum">
              <a:rPr lang="en-US" smtClean="0"/>
              <a:t>5</a:t>
            </a:fld>
            <a:endParaRPr lang="en-US" dirty="0"/>
          </a:p>
        </p:txBody>
      </p:sp>
      <p:sp>
        <p:nvSpPr>
          <p:cNvPr id="7" name="Rectangle 6">
            <a:extLst>
              <a:ext uri="{FF2B5EF4-FFF2-40B4-BE49-F238E27FC236}">
                <a16:creationId xmlns:a16="http://schemas.microsoft.com/office/drawing/2014/main" id="{9BFA5F4D-482B-4815-B315-8D90DB35974F}"/>
              </a:ext>
            </a:extLst>
          </p:cNvPr>
          <p:cNvSpPr/>
          <p:nvPr/>
        </p:nvSpPr>
        <p:spPr>
          <a:xfrm>
            <a:off x="3527809" y="2300420"/>
            <a:ext cx="3124200" cy="1354217"/>
          </a:xfrm>
          <a:prstGeom prst="rect">
            <a:avLst/>
          </a:prstGeom>
        </p:spPr>
        <p:txBody>
          <a:bodyPr wrap="square">
            <a:spAutoFit/>
          </a:bodyPr>
          <a:lstStyle/>
          <a:p>
            <a:r>
              <a:rPr lang="en-US" sz="1600" dirty="0">
                <a:solidFill>
                  <a:srgbClr val="0000FF"/>
                </a:solidFill>
                <a:latin typeface="Consolas" panose="020B0609020204030204" pitchFamily="49" charset="0"/>
              </a:rPr>
              <a:t>SELECT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bktitle</a:t>
            </a:r>
            <a:endParaRPr lang="en-US" sz="1600" dirty="0">
              <a:solidFill>
                <a:srgbClr val="000000"/>
              </a:solidFill>
              <a:latin typeface="Consolas" panose="020B0609020204030204" pitchFamily="49" charset="0"/>
            </a:endParaRPr>
          </a:p>
          <a:p>
            <a:r>
              <a:rPr lang="en-US" sz="1600" dirty="0">
                <a:solidFill>
                  <a:srgbClr val="0000FF"/>
                </a:solidFill>
                <a:latin typeface="Consolas" panose="020B0609020204030204" pitchFamily="49" charset="0"/>
              </a:rPr>
              <a:t>FROM</a:t>
            </a:r>
            <a:r>
              <a:rPr lang="en-US" sz="1600" dirty="0">
                <a:solidFill>
                  <a:srgbClr val="000000"/>
                </a:solidFill>
                <a:latin typeface="Consolas" panose="020B0609020204030204" pitchFamily="49" charset="0"/>
              </a:rPr>
              <a:t> Titles</a:t>
            </a:r>
          </a:p>
          <a:p>
            <a:r>
              <a:rPr lang="en-US" sz="1600" dirty="0">
                <a:solidFill>
                  <a:srgbClr val="0000FF"/>
                </a:solidFill>
                <a:latin typeface="Consolas" panose="020B0609020204030204" pitchFamily="49" charset="0"/>
              </a:rPr>
              <a:t>INTERSECT</a:t>
            </a:r>
            <a:endParaRPr lang="en-US" sz="1600" dirty="0">
              <a:solidFill>
                <a:srgbClr val="000000"/>
              </a:solidFill>
              <a:latin typeface="Consolas" panose="020B0609020204030204" pitchFamily="49" charset="0"/>
            </a:endParaRPr>
          </a:p>
          <a:p>
            <a:r>
              <a:rPr lang="en-US" sz="1600" dirty="0">
                <a:solidFill>
                  <a:srgbClr val="0000FF"/>
                </a:solidFill>
                <a:latin typeface="Consolas" panose="020B0609020204030204" pitchFamily="49" charset="0"/>
              </a:rPr>
              <a:t>SELECT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bktitle</a:t>
            </a:r>
            <a:endParaRPr lang="en-US" sz="1600" dirty="0">
              <a:solidFill>
                <a:srgbClr val="000000"/>
              </a:solidFill>
              <a:latin typeface="Consolas" panose="020B0609020204030204" pitchFamily="49" charset="0"/>
            </a:endParaRPr>
          </a:p>
          <a:p>
            <a:r>
              <a:rPr lang="en-US" sz="1600" dirty="0">
                <a:solidFill>
                  <a:srgbClr val="0000FF"/>
                </a:solidFill>
                <a:latin typeface="Consolas" panose="020B0609020204030204" pitchFamily="49" charset="0"/>
              </a:rPr>
              <a:t>FROM</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Obsolete_Titles</a:t>
            </a:r>
            <a:endParaRPr lang="en-US" sz="1600" dirty="0"/>
          </a:p>
        </p:txBody>
      </p:sp>
    </p:spTree>
    <p:extLst>
      <p:ext uri="{BB962C8B-B14F-4D97-AF65-F5344CB8AC3E}">
        <p14:creationId xmlns:p14="http://schemas.microsoft.com/office/powerpoint/2010/main" val="1144055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Comparing Results of Two Queries</a:t>
            </a:r>
          </a:p>
        </p:txBody>
      </p:sp>
      <p:sp>
        <p:nvSpPr>
          <p:cNvPr id="3" name="Content Placeholder 2"/>
          <p:cNvSpPr>
            <a:spLocks noGrp="1"/>
          </p:cNvSpPr>
          <p:nvPr>
            <p:ph idx="1"/>
          </p:nvPr>
        </p:nvSpPr>
        <p:spPr/>
        <p:txBody>
          <a:bodyPr/>
          <a:lstStyle/>
          <a:p>
            <a:r>
              <a:rPr lang="en-US" dirty="0"/>
              <a:t>You will:</a:t>
            </a:r>
          </a:p>
          <a:p>
            <a:pPr lvl="1"/>
            <a:r>
              <a:rPr lang="en-US" dirty="0"/>
              <a:t>Use </a:t>
            </a:r>
            <a:r>
              <a:rPr lang="en-US" dirty="0">
                <a:latin typeface="Courier New" panose="02070309020205020404" pitchFamily="49" charset="0"/>
                <a:cs typeface="Courier New" panose="02070309020205020404" pitchFamily="49" charset="0"/>
              </a:rPr>
              <a:t>INTERSECT</a:t>
            </a:r>
            <a:r>
              <a:rPr lang="en-US" dirty="0"/>
              <a:t> to identify any book titles in both the table of current books and the table of obsolete books.</a:t>
            </a:r>
          </a:p>
          <a:p>
            <a:pPr lvl="1"/>
            <a:r>
              <a:rPr lang="en-US" dirty="0"/>
              <a:t>Use </a:t>
            </a:r>
            <a:r>
              <a:rPr lang="en-US" dirty="0">
                <a:latin typeface="Courier New" panose="02070309020205020404" pitchFamily="49" charset="0"/>
                <a:cs typeface="Courier New" panose="02070309020205020404" pitchFamily="49" charset="0"/>
              </a:rPr>
              <a:t>EXCEPT</a:t>
            </a:r>
            <a:r>
              <a:rPr lang="en-US" dirty="0"/>
              <a:t> to exclude books in the table of obsolete books from the table of current books.</a:t>
            </a:r>
          </a:p>
        </p:txBody>
      </p:sp>
      <p:sp>
        <p:nvSpPr>
          <p:cNvPr id="4" name="Slide Number Placeholder 3"/>
          <p:cNvSpPr>
            <a:spLocks noGrp="1"/>
          </p:cNvSpPr>
          <p:nvPr>
            <p:ph type="sldNum" sz="quarter" idx="12"/>
          </p:nvPr>
        </p:nvSpPr>
        <p:spPr/>
        <p:txBody>
          <a:bodyPr/>
          <a:lstStyle/>
          <a:p>
            <a:fld id="{A8160BDD-7155-D744-B749-9730458604AD}" type="slidenum">
              <a:rPr lang="en-US" smtClean="0"/>
              <a:t>6</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2932310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Joins</a:t>
            </a:r>
          </a:p>
        </p:txBody>
      </p:sp>
      <p:sp>
        <p:nvSpPr>
          <p:cNvPr id="10" name="Rounded Rectangle 9"/>
          <p:cNvSpPr/>
          <p:nvPr/>
        </p:nvSpPr>
        <p:spPr>
          <a:xfrm>
            <a:off x="1193800" y="3810000"/>
            <a:ext cx="1724025"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 1</a:t>
            </a:r>
          </a:p>
        </p:txBody>
      </p:sp>
      <p:sp>
        <p:nvSpPr>
          <p:cNvPr id="11" name="Rounded Rectangle 10"/>
          <p:cNvSpPr/>
          <p:nvPr/>
        </p:nvSpPr>
        <p:spPr>
          <a:xfrm>
            <a:off x="5689600" y="3810000"/>
            <a:ext cx="1724025"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 2</a:t>
            </a:r>
          </a:p>
        </p:txBody>
      </p:sp>
      <p:sp>
        <p:nvSpPr>
          <p:cNvPr id="12" name="Rounded Rectangle 11"/>
          <p:cNvSpPr/>
          <p:nvPr/>
        </p:nvSpPr>
        <p:spPr>
          <a:xfrm>
            <a:off x="3479800" y="5867400"/>
            <a:ext cx="1724025"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Output Table</a:t>
            </a:r>
          </a:p>
        </p:txBody>
      </p:sp>
      <p:sp>
        <p:nvSpPr>
          <p:cNvPr id="15" name="Rounded Rectangle 14"/>
          <p:cNvSpPr/>
          <p:nvPr/>
        </p:nvSpPr>
        <p:spPr>
          <a:xfrm>
            <a:off x="3556000" y="1371600"/>
            <a:ext cx="1752599" cy="4572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Column in common to both tables</a:t>
            </a:r>
          </a:p>
        </p:txBody>
      </p:sp>
      <p:sp>
        <p:nvSpPr>
          <p:cNvPr id="17" name="Line 82"/>
          <p:cNvSpPr>
            <a:spLocks noChangeShapeType="1"/>
          </p:cNvSpPr>
          <p:nvPr/>
        </p:nvSpPr>
        <p:spPr bwMode="auto">
          <a:xfrm>
            <a:off x="5156200" y="1828800"/>
            <a:ext cx="533400" cy="381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pic>
        <p:nvPicPr>
          <p:cNvPr id="19" name="Content Placeholder 18" descr="Sales table.png"/>
          <p:cNvPicPr>
            <a:picLocks noGrp="1" noChangeAspect="1"/>
          </p:cNvPicPr>
          <p:nvPr>
            <p:ph idx="1"/>
          </p:nvPr>
        </p:nvPicPr>
        <p:blipFill>
          <a:blip r:embed="rId2">
            <a:extLst>
              <a:ext uri="{28A0092B-C50C-407E-A947-70E740481C1C}">
                <a14:useLocalDpi xmlns:a14="http://schemas.microsoft.com/office/drawing/2010/main" val="0"/>
              </a:ext>
            </a:extLst>
          </a:blip>
          <a:srcRect l="-4558" r="-4558"/>
          <a:stretch>
            <a:fillRect/>
          </a:stretch>
        </p:blipFill>
        <p:spPr>
          <a:xfrm>
            <a:off x="889000" y="2133600"/>
            <a:ext cx="2514600" cy="1631773"/>
          </a:xfrm>
        </p:spPr>
      </p:pic>
      <p:pic>
        <p:nvPicPr>
          <p:cNvPr id="20" name="Picture 19" descr="slspers tab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600" y="2209800"/>
            <a:ext cx="2463800" cy="1447800"/>
          </a:xfrm>
          <a:prstGeom prst="rect">
            <a:avLst/>
          </a:prstGeom>
        </p:spPr>
      </p:pic>
      <p:sp>
        <p:nvSpPr>
          <p:cNvPr id="21" name="Line 99"/>
          <p:cNvSpPr>
            <a:spLocks noChangeShapeType="1"/>
          </p:cNvSpPr>
          <p:nvPr/>
        </p:nvSpPr>
        <p:spPr bwMode="auto">
          <a:xfrm flipH="1">
            <a:off x="3098800" y="1828800"/>
            <a:ext cx="609600" cy="381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pic>
        <p:nvPicPr>
          <p:cNvPr id="22" name="Picture 21" descr="output tab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1600" y="4267200"/>
            <a:ext cx="3581400" cy="1447800"/>
          </a:xfrm>
          <a:prstGeom prst="rect">
            <a:avLst/>
          </a:prstGeom>
        </p:spPr>
      </p:pic>
      <p:sp>
        <p:nvSpPr>
          <p:cNvPr id="3" name="Slide Number Placeholder 2"/>
          <p:cNvSpPr>
            <a:spLocks noGrp="1"/>
          </p:cNvSpPr>
          <p:nvPr>
            <p:ph type="sldNum" sz="quarter" idx="12"/>
          </p:nvPr>
        </p:nvSpPr>
        <p:spPr/>
        <p:txBody>
          <a:bodyPr/>
          <a:lstStyle/>
          <a:p>
            <a:fld id="{A8160BDD-7155-D744-B749-9730458604AD}" type="slidenum">
              <a:rPr lang="en-US" smtClean="0"/>
              <a:t>7</a:t>
            </a:fld>
            <a:endParaRPr lang="en-US" dirty="0"/>
          </a:p>
        </p:txBody>
      </p:sp>
    </p:spTree>
    <p:extLst>
      <p:ext uri="{BB962C8B-B14F-4D97-AF65-F5344CB8AC3E}">
        <p14:creationId xmlns:p14="http://schemas.microsoft.com/office/powerpoint/2010/main" val="3199612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pPr/>
              <a:t>8</a:t>
            </a:fld>
            <a:endParaRPr lang="en-US" dirty="0"/>
          </a:p>
        </p:txBody>
      </p:sp>
      <p:pic>
        <p:nvPicPr>
          <p:cNvPr id="6" name="Picture 5"/>
          <p:cNvPicPr>
            <a:picLocks noChangeAspect="1"/>
          </p:cNvPicPr>
          <p:nvPr/>
        </p:nvPicPr>
        <p:blipFill>
          <a:blip r:embed="rId2"/>
          <a:stretch>
            <a:fillRect/>
          </a:stretch>
        </p:blipFill>
        <p:spPr>
          <a:xfrm>
            <a:off x="3386185" y="1038984"/>
            <a:ext cx="771429" cy="742857"/>
          </a:xfrm>
          <a:prstGeom prst="rect">
            <a:avLst/>
          </a:prstGeom>
          <a:effectLst>
            <a:glow rad="38100">
              <a:schemeClr val="tx1">
                <a:alpha val="36000"/>
              </a:schemeClr>
            </a:glow>
          </a:effectLst>
        </p:spPr>
      </p:pic>
      <p:pic>
        <p:nvPicPr>
          <p:cNvPr id="9" name="Picture 8"/>
          <p:cNvPicPr>
            <a:picLocks noChangeAspect="1"/>
          </p:cNvPicPr>
          <p:nvPr/>
        </p:nvPicPr>
        <p:blipFill>
          <a:blip r:embed="rId3"/>
          <a:stretch>
            <a:fillRect/>
          </a:stretch>
        </p:blipFill>
        <p:spPr>
          <a:xfrm>
            <a:off x="4949899" y="1038984"/>
            <a:ext cx="838095" cy="733333"/>
          </a:xfrm>
          <a:prstGeom prst="rect">
            <a:avLst/>
          </a:prstGeom>
          <a:effectLst>
            <a:glow rad="38100">
              <a:schemeClr val="tx1">
                <a:alpha val="36000"/>
              </a:schemeClr>
            </a:glow>
          </a:effectLst>
        </p:spPr>
      </p:pic>
      <p:sp>
        <p:nvSpPr>
          <p:cNvPr id="11" name="Rectangle 10"/>
          <p:cNvSpPr/>
          <p:nvPr/>
        </p:nvSpPr>
        <p:spPr>
          <a:xfrm>
            <a:off x="2743200" y="2578585"/>
            <a:ext cx="3000375" cy="523220"/>
          </a:xfrm>
          <a:prstGeom prst="rect">
            <a:avLst/>
          </a:prstGeom>
        </p:spPr>
        <p:txBody>
          <a:bodyPr wrap="square">
            <a:spAutoFit/>
          </a:bodyPr>
          <a:lstStyle/>
          <a:p>
            <a:r>
              <a:rPr lang="en-US" sz="1400" dirty="0">
                <a:solidFill>
                  <a:srgbClr val="0000FF"/>
                </a:solidFill>
                <a:latin typeface="Consolas" panose="020B0609020204030204" pitchFamily="49" charset="0"/>
              </a:rPr>
              <a:t>SELECT</a:t>
            </a:r>
            <a:r>
              <a:rPr lang="en-US" sz="1400" dirty="0">
                <a:solidFill>
                  <a:srgbClr val="000000"/>
                </a:solidFill>
                <a:latin typeface="Consolas" panose="020B0609020204030204" pitchFamily="49" charset="0"/>
              </a:rPr>
              <a:t> </a:t>
            </a:r>
            <a:r>
              <a:rPr lang="en-US" sz="1400" dirty="0">
                <a:solidFill>
                  <a:srgbClr val="808080"/>
                </a:solidFill>
                <a:latin typeface="Consolas" panose="020B0609020204030204" pitchFamily="49" charset="0"/>
              </a:rPr>
              <a:t>*</a:t>
            </a:r>
            <a:endParaRPr lang="en-US" sz="1400" dirty="0">
              <a:solidFill>
                <a:srgbClr val="000000"/>
              </a:solidFill>
              <a:latin typeface="Consolas" panose="020B0609020204030204" pitchFamily="49" charset="0"/>
            </a:endParaRPr>
          </a:p>
          <a:p>
            <a:r>
              <a:rPr lang="en-US" sz="1400" dirty="0">
                <a:solidFill>
                  <a:srgbClr val="0000FF"/>
                </a:solidFill>
                <a:latin typeface="Consolas" panose="020B0609020204030204" pitchFamily="49" charset="0"/>
              </a:rPr>
              <a:t>FROM</a:t>
            </a:r>
            <a:r>
              <a:rPr lang="en-US" sz="1400" dirty="0">
                <a:solidFill>
                  <a:srgbClr val="000000"/>
                </a:solidFill>
                <a:latin typeface="Consolas" panose="020B0609020204030204" pitchFamily="49" charset="0"/>
              </a:rPr>
              <a:t> Colors </a:t>
            </a:r>
            <a:r>
              <a:rPr lang="en-US" sz="1400" dirty="0">
                <a:solidFill>
                  <a:srgbClr val="808080"/>
                </a:solidFill>
                <a:latin typeface="Consolas" panose="020B0609020204030204" pitchFamily="49" charset="0"/>
              </a:rPr>
              <a:t>CROSS</a:t>
            </a:r>
            <a:r>
              <a:rPr lang="en-US" sz="1400" dirty="0">
                <a:solidFill>
                  <a:srgbClr val="000000"/>
                </a:solidFill>
                <a:latin typeface="Consolas" panose="020B0609020204030204" pitchFamily="49" charset="0"/>
              </a:rPr>
              <a:t> </a:t>
            </a:r>
            <a:r>
              <a:rPr lang="en-US" sz="1400" dirty="0">
                <a:solidFill>
                  <a:srgbClr val="808080"/>
                </a:solidFill>
                <a:latin typeface="Consolas" panose="020B0609020204030204" pitchFamily="49" charset="0"/>
              </a:rPr>
              <a:t>JOIN</a:t>
            </a:r>
            <a:r>
              <a:rPr lang="en-US" sz="1400" dirty="0">
                <a:solidFill>
                  <a:srgbClr val="000000"/>
                </a:solidFill>
                <a:latin typeface="Consolas" panose="020B0609020204030204" pitchFamily="49" charset="0"/>
              </a:rPr>
              <a:t> Sizes</a:t>
            </a:r>
            <a:endParaRPr lang="en-US" sz="1400" dirty="0"/>
          </a:p>
        </p:txBody>
      </p:sp>
      <p:cxnSp>
        <p:nvCxnSpPr>
          <p:cNvPr id="13" name="Straight Arrow Connector 12"/>
          <p:cNvCxnSpPr>
            <a:endCxn id="6" idx="2"/>
          </p:cNvCxnSpPr>
          <p:nvPr/>
        </p:nvCxnSpPr>
        <p:spPr>
          <a:xfrm flipV="1">
            <a:off x="3771900" y="1781841"/>
            <a:ext cx="0" cy="1085275"/>
          </a:xfrm>
          <a:prstGeom prst="straightConnector1">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cxnSp>
      <p:cxnSp>
        <p:nvCxnSpPr>
          <p:cNvPr id="26" name="Straight Arrow Connector 25"/>
          <p:cNvCxnSpPr/>
          <p:nvPr/>
        </p:nvCxnSpPr>
        <p:spPr>
          <a:xfrm flipV="1">
            <a:off x="5379244" y="1781841"/>
            <a:ext cx="0" cy="1085275"/>
          </a:xfrm>
          <a:prstGeom prst="straightConnector1">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cxnSp>
      <p:sp>
        <p:nvSpPr>
          <p:cNvPr id="56" name="Rounded Rectangle 55"/>
          <p:cNvSpPr/>
          <p:nvPr/>
        </p:nvSpPr>
        <p:spPr>
          <a:xfrm>
            <a:off x="3853792" y="1909023"/>
            <a:ext cx="1462956" cy="31693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Tables to be joined</a:t>
            </a:r>
          </a:p>
        </p:txBody>
      </p:sp>
      <p:sp>
        <p:nvSpPr>
          <p:cNvPr id="27" name="Rectangle: Rounded Corners 26"/>
          <p:cNvSpPr/>
          <p:nvPr/>
        </p:nvSpPr>
        <p:spPr>
          <a:xfrm>
            <a:off x="468590" y="3660372"/>
            <a:ext cx="8117795" cy="2200769"/>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8" name="Arrow: Down 27"/>
          <p:cNvSpPr/>
          <p:nvPr/>
        </p:nvSpPr>
        <p:spPr>
          <a:xfrm>
            <a:off x="3853975" y="3147600"/>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29" name="Rounded Rectangle 149"/>
          <p:cNvSpPr/>
          <p:nvPr/>
        </p:nvSpPr>
        <p:spPr>
          <a:xfrm>
            <a:off x="687359" y="3841926"/>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Output</a:t>
            </a:r>
          </a:p>
        </p:txBody>
      </p:sp>
      <p:sp>
        <p:nvSpPr>
          <p:cNvPr id="30" name="Rounded Rectangle 149"/>
          <p:cNvSpPr/>
          <p:nvPr/>
        </p:nvSpPr>
        <p:spPr>
          <a:xfrm>
            <a:off x="687359" y="2693423"/>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dirty="0"/>
              <a:t>Query</a:t>
            </a:r>
          </a:p>
        </p:txBody>
      </p:sp>
      <p:pic>
        <p:nvPicPr>
          <p:cNvPr id="10" name="Picture 9"/>
          <p:cNvPicPr>
            <a:picLocks noChangeAspect="1"/>
          </p:cNvPicPr>
          <p:nvPr/>
        </p:nvPicPr>
        <p:blipFill>
          <a:blip r:embed="rId4"/>
          <a:stretch>
            <a:fillRect/>
          </a:stretch>
        </p:blipFill>
        <p:spPr>
          <a:xfrm>
            <a:off x="4001305" y="3841926"/>
            <a:ext cx="1247619" cy="1819048"/>
          </a:xfrm>
          <a:prstGeom prst="rect">
            <a:avLst/>
          </a:prstGeom>
        </p:spPr>
      </p:pic>
      <p:sp>
        <p:nvSpPr>
          <p:cNvPr id="33" name="Rounded Rectangle 149"/>
          <p:cNvSpPr/>
          <p:nvPr/>
        </p:nvSpPr>
        <p:spPr>
          <a:xfrm>
            <a:off x="5486400" y="4105176"/>
            <a:ext cx="1658681" cy="121920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Every combination of rows from the Colors table paired with rows from the Sizes table</a:t>
            </a:r>
          </a:p>
        </p:txBody>
      </p:sp>
      <p:sp>
        <p:nvSpPr>
          <p:cNvPr id="21" name="Title 1">
            <a:extLst>
              <a:ext uri="{FF2B5EF4-FFF2-40B4-BE49-F238E27FC236}">
                <a16:creationId xmlns:a16="http://schemas.microsoft.com/office/drawing/2014/main" id="{5E220D17-64D0-4082-A101-B52871209F21}"/>
              </a:ext>
            </a:extLst>
          </p:cNvPr>
          <p:cNvSpPr txBox="1">
            <a:spLocks/>
          </p:cNvSpPr>
          <p:nvPr/>
        </p:nvSpPr>
        <p:spPr>
          <a:xfrm>
            <a:off x="341924" y="300780"/>
            <a:ext cx="7932614" cy="597955"/>
          </a:xfrm>
          <a:prstGeom prst="rect">
            <a:avLst/>
          </a:prstGeom>
        </p:spPr>
        <p:txBody>
          <a:bodyPr/>
          <a:lstStyle>
            <a:lvl1pPr algn="l" defTabSz="457200" rtl="0" eaLnBrk="1" latinLnBrk="0" hangingPunct="1">
              <a:spcBef>
                <a:spcPct val="0"/>
              </a:spcBef>
              <a:buNone/>
              <a:defRPr sz="2400" kern="1200">
                <a:solidFill>
                  <a:schemeClr val="bg1"/>
                </a:solidFill>
                <a:latin typeface="Myriad Pro"/>
                <a:ea typeface="+mj-ea"/>
                <a:cs typeface="Myriad Pro"/>
              </a:defRPr>
            </a:lvl1pPr>
          </a:lstStyle>
          <a:p>
            <a:r>
              <a:rPr lang="en-US" dirty="0"/>
              <a:t>Cross Joins</a:t>
            </a:r>
          </a:p>
        </p:txBody>
      </p:sp>
    </p:spTree>
    <p:extLst>
      <p:ext uri="{BB962C8B-B14F-4D97-AF65-F5344CB8AC3E}">
        <p14:creationId xmlns:p14="http://schemas.microsoft.com/office/powerpoint/2010/main" val="2560111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Rounded Corners 40">
            <a:extLst>
              <a:ext uri="{FF2B5EF4-FFF2-40B4-BE49-F238E27FC236}">
                <a16:creationId xmlns:a16="http://schemas.microsoft.com/office/drawing/2014/main" id="{7730A579-DFBB-404D-B6C4-FFE4991A5D2A}"/>
              </a:ext>
            </a:extLst>
          </p:cNvPr>
          <p:cNvSpPr/>
          <p:nvPr/>
        </p:nvSpPr>
        <p:spPr>
          <a:xfrm>
            <a:off x="468590" y="3660372"/>
            <a:ext cx="8117795" cy="2321328"/>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45" name="Line 111">
            <a:extLst>
              <a:ext uri="{FF2B5EF4-FFF2-40B4-BE49-F238E27FC236}">
                <a16:creationId xmlns:a16="http://schemas.microsoft.com/office/drawing/2014/main" id="{528ADB5D-0022-48A6-AFFD-E50458CEA5F8}"/>
              </a:ext>
            </a:extLst>
          </p:cNvPr>
          <p:cNvSpPr>
            <a:spLocks noChangeShapeType="1"/>
          </p:cNvSpPr>
          <p:nvPr/>
        </p:nvSpPr>
        <p:spPr bwMode="auto">
          <a:xfrm flipH="1" flipV="1">
            <a:off x="8023072" y="1904999"/>
            <a:ext cx="0" cy="446999"/>
          </a:xfrm>
          <a:prstGeom prst="line">
            <a:avLst/>
          </a:prstGeom>
          <a:noFill/>
          <a:ln w="28575" cap="rnd">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5" name="Rectangle 4">
            <a:extLst>
              <a:ext uri="{FF2B5EF4-FFF2-40B4-BE49-F238E27FC236}">
                <a16:creationId xmlns:a16="http://schemas.microsoft.com/office/drawing/2014/main" id="{52583DFB-A53E-4464-8449-8FAA8C2E425B}"/>
              </a:ext>
            </a:extLst>
          </p:cNvPr>
          <p:cNvSpPr/>
          <p:nvPr/>
        </p:nvSpPr>
        <p:spPr>
          <a:xfrm>
            <a:off x="3103091" y="1998922"/>
            <a:ext cx="5334000" cy="954107"/>
          </a:xfrm>
          <a:prstGeom prst="rect">
            <a:avLst/>
          </a:prstGeom>
        </p:spPr>
        <p:txBody>
          <a:bodyPr wrap="square">
            <a:spAutoFit/>
          </a:bodyPr>
          <a:lstStyle/>
          <a:p>
            <a:r>
              <a:rPr lang="en-US" sz="1400" dirty="0">
                <a:solidFill>
                  <a:srgbClr val="0000FF"/>
                </a:solidFill>
                <a:latin typeface="Consolas" panose="020B0609020204030204" pitchFamily="49" charset="0"/>
              </a:rPr>
              <a:t>SELECT</a:t>
            </a:r>
            <a:r>
              <a:rPr lang="en-US" sz="1400" dirty="0">
                <a:solidFill>
                  <a:srgbClr val="000000"/>
                </a:solidFill>
                <a:latin typeface="Consolas" panose="020B0609020204030204" pitchFamily="49" charset="0"/>
              </a:rPr>
              <a:t> custnum</a:t>
            </a:r>
            <a:r>
              <a:rPr lang="en-US" sz="1400" dirty="0">
                <a:solidFill>
                  <a:srgbClr val="808080"/>
                </a:solidFill>
                <a:latin typeface="Consolas" panose="020B0609020204030204" pitchFamily="49" charset="0"/>
              </a:rPr>
              <a:t>,</a:t>
            </a:r>
            <a:r>
              <a:rPr lang="en-US" sz="1400" dirty="0">
                <a:solidFill>
                  <a:srgbClr val="000000"/>
                </a:solidFill>
                <a:latin typeface="Consolas" panose="020B0609020204030204" pitchFamily="49" charset="0"/>
              </a:rPr>
              <a:t> fname</a:t>
            </a:r>
            <a:r>
              <a:rPr lang="en-US" sz="1400" dirty="0">
                <a:solidFill>
                  <a:srgbClr val="808080"/>
                </a:solidFill>
                <a:latin typeface="Consolas" panose="020B0609020204030204" pitchFamily="49" charset="0"/>
              </a:rPr>
              <a:t>,</a:t>
            </a:r>
            <a:r>
              <a:rPr lang="en-US" sz="1400" dirty="0">
                <a:solidFill>
                  <a:srgbClr val="000000"/>
                </a:solidFill>
                <a:latin typeface="Consolas" panose="020B0609020204030204" pitchFamily="49" charset="0"/>
              </a:rPr>
              <a:t> lname</a:t>
            </a:r>
            <a:r>
              <a:rPr lang="en-US" sz="1400" dirty="0">
                <a:solidFill>
                  <a:srgbClr val="808080"/>
                </a:solidFill>
                <a:latin typeface="Consolas" panose="020B0609020204030204" pitchFamily="49" charset="0"/>
              </a:rPr>
              <a:t>,</a:t>
            </a:r>
            <a:r>
              <a:rPr lang="en-US" sz="1400" dirty="0">
                <a:solidFill>
                  <a:srgbClr val="000000"/>
                </a:solidFill>
                <a:latin typeface="Consolas" panose="020B0609020204030204" pitchFamily="49" charset="0"/>
              </a:rPr>
              <a:t> slspers</a:t>
            </a:r>
            <a:r>
              <a:rPr lang="en-US" sz="1400" dirty="0">
                <a:solidFill>
                  <a:srgbClr val="808080"/>
                </a:solidFill>
                <a:latin typeface="Consolas" panose="020B0609020204030204" pitchFamily="49" charset="0"/>
              </a:rPr>
              <a:t>.</a:t>
            </a:r>
            <a:r>
              <a:rPr lang="en-US" sz="1400" dirty="0">
                <a:solidFill>
                  <a:srgbClr val="000000"/>
                </a:solidFill>
                <a:latin typeface="Consolas" panose="020B0609020204030204" pitchFamily="49" charset="0"/>
              </a:rPr>
              <a:t>repid</a:t>
            </a:r>
          </a:p>
          <a:p>
            <a:r>
              <a:rPr lang="en-US" sz="1400" dirty="0">
                <a:solidFill>
                  <a:srgbClr val="0000FF"/>
                </a:solidFill>
                <a:latin typeface="Consolas" panose="020B0609020204030204" pitchFamily="49" charset="0"/>
              </a:rPr>
              <a:t>FROM</a:t>
            </a:r>
            <a:r>
              <a:rPr lang="en-US" sz="1400" dirty="0">
                <a:solidFill>
                  <a:srgbClr val="000000"/>
                </a:solidFill>
                <a:latin typeface="Consolas" panose="020B0609020204030204" pitchFamily="49" charset="0"/>
              </a:rPr>
              <a:t> Sales</a:t>
            </a:r>
          </a:p>
          <a:p>
            <a:r>
              <a:rPr lang="en-US" sz="1400" dirty="0">
                <a:solidFill>
                  <a:srgbClr val="808080"/>
                </a:solidFill>
                <a:latin typeface="Consolas" panose="020B0609020204030204" pitchFamily="49" charset="0"/>
              </a:rPr>
              <a:t>INNER</a:t>
            </a:r>
            <a:r>
              <a:rPr lang="en-US" sz="1400" dirty="0">
                <a:solidFill>
                  <a:srgbClr val="000000"/>
                </a:solidFill>
                <a:latin typeface="Consolas" panose="020B0609020204030204" pitchFamily="49" charset="0"/>
              </a:rPr>
              <a:t> </a:t>
            </a:r>
            <a:r>
              <a:rPr lang="en-US" sz="1400" dirty="0">
                <a:solidFill>
                  <a:srgbClr val="808080"/>
                </a:solidFill>
                <a:latin typeface="Consolas" panose="020B0609020204030204" pitchFamily="49" charset="0"/>
              </a:rPr>
              <a:t>JOIN</a:t>
            </a:r>
            <a:r>
              <a:rPr lang="en-US" sz="1400" dirty="0">
                <a:solidFill>
                  <a:srgbClr val="000000"/>
                </a:solidFill>
                <a:latin typeface="Consolas" panose="020B0609020204030204" pitchFamily="49" charset="0"/>
              </a:rPr>
              <a:t> Slspers </a:t>
            </a:r>
            <a:r>
              <a:rPr lang="en-US" sz="1400" dirty="0">
                <a:solidFill>
                  <a:srgbClr val="0000FF"/>
                </a:solidFill>
                <a:latin typeface="Consolas" panose="020B0609020204030204" pitchFamily="49" charset="0"/>
              </a:rPr>
              <a:t>ON</a:t>
            </a:r>
            <a:r>
              <a:rPr lang="en-US" sz="1400" dirty="0">
                <a:solidFill>
                  <a:srgbClr val="000000"/>
                </a:solidFill>
                <a:latin typeface="Consolas" panose="020B0609020204030204" pitchFamily="49" charset="0"/>
              </a:rPr>
              <a:t> Sales</a:t>
            </a:r>
            <a:r>
              <a:rPr lang="en-US" sz="1400" dirty="0">
                <a:solidFill>
                  <a:srgbClr val="808080"/>
                </a:solidFill>
                <a:latin typeface="Consolas" panose="020B0609020204030204" pitchFamily="49" charset="0"/>
              </a:rPr>
              <a:t>.</a:t>
            </a:r>
            <a:r>
              <a:rPr lang="en-US" sz="1400" dirty="0">
                <a:solidFill>
                  <a:srgbClr val="000000"/>
                </a:solidFill>
                <a:latin typeface="Consolas" panose="020B0609020204030204" pitchFamily="49" charset="0"/>
              </a:rPr>
              <a:t>repid </a:t>
            </a:r>
            <a:r>
              <a:rPr lang="en-US" sz="1400" dirty="0">
                <a:solidFill>
                  <a:srgbClr val="808080"/>
                </a:solidFill>
                <a:latin typeface="Consolas" panose="020B0609020204030204" pitchFamily="49" charset="0"/>
              </a:rPr>
              <a:t>=</a:t>
            </a:r>
            <a:r>
              <a:rPr lang="en-US" sz="1400" dirty="0">
                <a:solidFill>
                  <a:srgbClr val="000000"/>
                </a:solidFill>
                <a:latin typeface="Consolas" panose="020B0609020204030204" pitchFamily="49" charset="0"/>
              </a:rPr>
              <a:t> Slspers</a:t>
            </a:r>
            <a:r>
              <a:rPr lang="en-US" sz="1400" dirty="0">
                <a:solidFill>
                  <a:srgbClr val="808080"/>
                </a:solidFill>
                <a:latin typeface="Consolas" panose="020B0609020204030204" pitchFamily="49" charset="0"/>
              </a:rPr>
              <a:t>.</a:t>
            </a:r>
            <a:r>
              <a:rPr lang="en-US" sz="1400" dirty="0">
                <a:solidFill>
                  <a:srgbClr val="000000"/>
                </a:solidFill>
                <a:latin typeface="Consolas" panose="020B0609020204030204" pitchFamily="49" charset="0"/>
              </a:rPr>
              <a:t>repid</a:t>
            </a:r>
          </a:p>
          <a:p>
            <a:r>
              <a:rPr lang="en-US" sz="1400" dirty="0">
                <a:solidFill>
                  <a:srgbClr val="0000FF"/>
                </a:solidFill>
                <a:latin typeface="Consolas" panose="020B0609020204030204" pitchFamily="49" charset="0"/>
              </a:rPr>
              <a:t>ORDER</a:t>
            </a:r>
            <a:r>
              <a:rPr lang="en-US" sz="1400" dirty="0">
                <a:solidFill>
                  <a:srgbClr val="000000"/>
                </a:solidFill>
                <a:latin typeface="Consolas" panose="020B0609020204030204" pitchFamily="49" charset="0"/>
              </a:rPr>
              <a:t> </a:t>
            </a:r>
            <a:r>
              <a:rPr lang="en-US" sz="1400" dirty="0">
                <a:solidFill>
                  <a:srgbClr val="0000FF"/>
                </a:solidFill>
                <a:latin typeface="Consolas" panose="020B0609020204030204" pitchFamily="49" charset="0"/>
              </a:rPr>
              <a:t>BY</a:t>
            </a:r>
            <a:r>
              <a:rPr lang="en-US" sz="1400" dirty="0">
                <a:solidFill>
                  <a:srgbClr val="000000"/>
                </a:solidFill>
                <a:latin typeface="Consolas" panose="020B0609020204030204" pitchFamily="49" charset="0"/>
              </a:rPr>
              <a:t> custnum</a:t>
            </a:r>
            <a:endParaRPr lang="en-US" sz="1400" dirty="0"/>
          </a:p>
        </p:txBody>
      </p:sp>
      <p:sp>
        <p:nvSpPr>
          <p:cNvPr id="7170" name="Rectangle 2"/>
          <p:cNvSpPr txBox="1">
            <a:spLocks noChangeArrowheads="1"/>
          </p:cNvSpPr>
          <p:nvPr/>
        </p:nvSpPr>
        <p:spPr bwMode="auto">
          <a:xfrm>
            <a:off x="457200" y="201613"/>
            <a:ext cx="68532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b="1" dirty="0">
              <a:solidFill>
                <a:schemeClr val="bg1"/>
              </a:solidFill>
              <a:latin typeface="Calibri" charset="0"/>
              <a:cs typeface="Calibri" charset="0"/>
            </a:endParaRPr>
          </a:p>
        </p:txBody>
      </p:sp>
      <p:sp>
        <p:nvSpPr>
          <p:cNvPr id="2" name="Title 1"/>
          <p:cNvSpPr>
            <a:spLocks noGrp="1"/>
          </p:cNvSpPr>
          <p:nvPr>
            <p:ph type="title" idx="4294967295"/>
          </p:nvPr>
        </p:nvSpPr>
        <p:spPr/>
        <p:txBody>
          <a:bodyPr/>
          <a:lstStyle/>
          <a:p>
            <a:pPr eaLnBrk="1" hangingPunct="1">
              <a:defRPr/>
            </a:pPr>
            <a:r>
              <a:rPr lang="en-US" sz="2400" i="0" dirty="0">
                <a:latin typeface="Myriad Pro" panose="020B0503030403020204" pitchFamily="34" charset="0"/>
                <a:cs typeface="Calibri" pitchFamily="34" charset="0"/>
              </a:rPr>
              <a:t>Inner Joins</a:t>
            </a:r>
          </a:p>
        </p:txBody>
      </p:sp>
      <p:sp>
        <p:nvSpPr>
          <p:cNvPr id="19" name="AutoShape 32"/>
          <p:cNvSpPr>
            <a:spLocks/>
          </p:cNvSpPr>
          <p:nvPr/>
        </p:nvSpPr>
        <p:spPr bwMode="auto">
          <a:xfrm rot="5400000">
            <a:off x="6464462" y="1357898"/>
            <a:ext cx="191138" cy="2926081"/>
          </a:xfrm>
          <a:prstGeom prst="rightBrace">
            <a:avLst>
              <a:gd name="adj1" fmla="val 64479"/>
              <a:gd name="adj2" fmla="val 50000"/>
            </a:avLst>
          </a:prstGeom>
          <a:noFill/>
          <a:ln w="28575" cap="rnd">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p>
            <a:endParaRPr lang="en-US" dirty="0"/>
          </a:p>
        </p:txBody>
      </p:sp>
      <p:sp>
        <p:nvSpPr>
          <p:cNvPr id="20" name="Line 30"/>
          <p:cNvSpPr>
            <a:spLocks noChangeShapeType="1"/>
          </p:cNvSpPr>
          <p:nvPr/>
        </p:nvSpPr>
        <p:spPr bwMode="auto">
          <a:xfrm>
            <a:off x="2650971" y="2580371"/>
            <a:ext cx="533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30" name="Line 111"/>
          <p:cNvSpPr>
            <a:spLocks noChangeShapeType="1"/>
          </p:cNvSpPr>
          <p:nvPr/>
        </p:nvSpPr>
        <p:spPr bwMode="auto">
          <a:xfrm rot="16200000" flipH="1" flipV="1">
            <a:off x="6852766" y="1186450"/>
            <a:ext cx="0" cy="2340611"/>
          </a:xfrm>
          <a:prstGeom prst="line">
            <a:avLst/>
          </a:prstGeom>
          <a:noFill/>
          <a:ln w="28575" cap="rnd">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1" name="Line 112"/>
          <p:cNvSpPr>
            <a:spLocks noChangeShapeType="1"/>
          </p:cNvSpPr>
          <p:nvPr/>
        </p:nvSpPr>
        <p:spPr bwMode="auto">
          <a:xfrm flipH="1" flipV="1">
            <a:off x="5681191" y="2356755"/>
            <a:ext cx="0" cy="186694"/>
          </a:xfrm>
          <a:prstGeom prst="line">
            <a:avLst/>
          </a:prstGeom>
          <a:noFill/>
          <a:ln w="28575" cap="rnd">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34" name="Rounded Rectangle 33"/>
          <p:cNvSpPr/>
          <p:nvPr/>
        </p:nvSpPr>
        <p:spPr>
          <a:xfrm>
            <a:off x="5096990" y="2994539"/>
            <a:ext cx="2926082" cy="285592"/>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ON clause containing the condition</a:t>
            </a:r>
          </a:p>
        </p:txBody>
      </p:sp>
      <p:sp>
        <p:nvSpPr>
          <p:cNvPr id="35" name="Rounded Rectangle 34"/>
          <p:cNvSpPr/>
          <p:nvPr/>
        </p:nvSpPr>
        <p:spPr>
          <a:xfrm>
            <a:off x="7518597" y="1576281"/>
            <a:ext cx="1038225" cy="5794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Tables to be joined</a:t>
            </a:r>
          </a:p>
        </p:txBody>
      </p:sp>
      <p:sp>
        <p:nvSpPr>
          <p:cNvPr id="36" name="Rounded Rectangle 35"/>
          <p:cNvSpPr/>
          <p:nvPr/>
        </p:nvSpPr>
        <p:spPr>
          <a:xfrm>
            <a:off x="990600" y="2313671"/>
            <a:ext cx="1967712" cy="5334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INNER JOIN entered between two table names</a:t>
            </a:r>
          </a:p>
        </p:txBody>
      </p:sp>
      <p:sp>
        <p:nvSpPr>
          <p:cNvPr id="3" name="Slide Number Placeholder 2"/>
          <p:cNvSpPr>
            <a:spLocks noGrp="1"/>
          </p:cNvSpPr>
          <p:nvPr>
            <p:ph type="sldNum" sz="quarter" idx="12"/>
          </p:nvPr>
        </p:nvSpPr>
        <p:spPr/>
        <p:txBody>
          <a:bodyPr/>
          <a:lstStyle/>
          <a:p>
            <a:fld id="{A8160BDD-7155-D744-B749-9730458604AD}" type="slidenum">
              <a:rPr lang="en-US" smtClean="0"/>
              <a:t>9</a:t>
            </a:fld>
            <a:endParaRPr lang="en-US" dirty="0"/>
          </a:p>
        </p:txBody>
      </p:sp>
      <p:sp>
        <p:nvSpPr>
          <p:cNvPr id="22" name="Line 112">
            <a:extLst>
              <a:ext uri="{FF2B5EF4-FFF2-40B4-BE49-F238E27FC236}">
                <a16:creationId xmlns:a16="http://schemas.microsoft.com/office/drawing/2014/main" id="{0837376C-BD40-4552-832E-99A9588722CA}"/>
              </a:ext>
            </a:extLst>
          </p:cNvPr>
          <p:cNvSpPr>
            <a:spLocks noChangeShapeType="1"/>
          </p:cNvSpPr>
          <p:nvPr/>
        </p:nvSpPr>
        <p:spPr bwMode="auto">
          <a:xfrm flipH="1" flipV="1">
            <a:off x="7078191" y="2356755"/>
            <a:ext cx="0" cy="186694"/>
          </a:xfrm>
          <a:prstGeom prst="line">
            <a:avLst/>
          </a:prstGeom>
          <a:noFill/>
          <a:ln w="28575" cap="rnd">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sp>
        <p:nvSpPr>
          <p:cNvPr id="24" name="Oval 23">
            <a:extLst>
              <a:ext uri="{FF2B5EF4-FFF2-40B4-BE49-F238E27FC236}">
                <a16:creationId xmlns:a16="http://schemas.microsoft.com/office/drawing/2014/main" id="{6F1EB689-019B-4886-946C-E4E8E0417069}"/>
              </a:ext>
            </a:extLst>
          </p:cNvPr>
          <p:cNvSpPr/>
          <p:nvPr/>
        </p:nvSpPr>
        <p:spPr>
          <a:xfrm>
            <a:off x="7098236" y="4430346"/>
            <a:ext cx="1128713" cy="1128713"/>
          </a:xfrm>
          <a:prstGeom prst="ellipse">
            <a:avLst/>
          </a:prstGeom>
          <a:solidFill>
            <a:schemeClr val="accent3"/>
          </a:solidFill>
          <a:ln w="9525" cap="flat" cmpd="sng" algn="ctr">
            <a:solidFill>
              <a:srgbClr val="00B0F0">
                <a:alpha val="36000"/>
              </a:srgbClr>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7" name="Oval 26">
            <a:extLst>
              <a:ext uri="{FF2B5EF4-FFF2-40B4-BE49-F238E27FC236}">
                <a16:creationId xmlns:a16="http://schemas.microsoft.com/office/drawing/2014/main" id="{A4B723A8-F5F0-4C1B-9513-61E1E35439B5}"/>
              </a:ext>
            </a:extLst>
          </p:cNvPr>
          <p:cNvSpPr/>
          <p:nvPr/>
        </p:nvSpPr>
        <p:spPr>
          <a:xfrm>
            <a:off x="6371955" y="4430346"/>
            <a:ext cx="1128713" cy="1128713"/>
          </a:xfrm>
          <a:prstGeom prst="ellipse">
            <a:avLst/>
          </a:prstGeom>
          <a:solidFill>
            <a:srgbClr val="CC6600"/>
          </a:solidFill>
          <a:ln w="9525" cap="flat" cmpd="sng" algn="ctr">
            <a:solidFill>
              <a:schemeClr val="tx1">
                <a:alpha val="36000"/>
              </a:scheme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400"/>
            <a:endParaRPr lang="en-US" sz="1100" b="1" kern="0" dirty="0">
              <a:solidFill>
                <a:srgbClr val="FF0000"/>
              </a:solidFill>
              <a:latin typeface="Arial"/>
            </a:endParaRPr>
          </a:p>
        </p:txBody>
      </p:sp>
      <p:sp>
        <p:nvSpPr>
          <p:cNvPr id="40" name="Freeform: Shape 39">
            <a:extLst>
              <a:ext uri="{FF2B5EF4-FFF2-40B4-BE49-F238E27FC236}">
                <a16:creationId xmlns:a16="http://schemas.microsoft.com/office/drawing/2014/main" id="{61040DFE-F32A-4036-BBEC-61B46531B49E}"/>
              </a:ext>
            </a:extLst>
          </p:cNvPr>
          <p:cNvSpPr/>
          <p:nvPr/>
        </p:nvSpPr>
        <p:spPr>
          <a:xfrm>
            <a:off x="7100887" y="4574449"/>
            <a:ext cx="402433" cy="857396"/>
          </a:xfrm>
          <a:custGeom>
            <a:avLst/>
            <a:gdLst>
              <a:gd name="connsiteX0" fmla="*/ 201217 w 402433"/>
              <a:gd name="connsiteY0" fmla="*/ 0 h 857396"/>
              <a:gd name="connsiteX1" fmla="*/ 237137 w 402433"/>
              <a:gd name="connsiteY1" fmla="*/ 29637 h 857396"/>
              <a:gd name="connsiteX2" fmla="*/ 402433 w 402433"/>
              <a:gd name="connsiteY2" fmla="*/ 428698 h 857396"/>
              <a:gd name="connsiteX3" fmla="*/ 237137 w 402433"/>
              <a:gd name="connsiteY3" fmla="*/ 827759 h 857396"/>
              <a:gd name="connsiteX4" fmla="*/ 201217 w 402433"/>
              <a:gd name="connsiteY4" fmla="*/ 857396 h 857396"/>
              <a:gd name="connsiteX5" fmla="*/ 165296 w 402433"/>
              <a:gd name="connsiteY5" fmla="*/ 827759 h 857396"/>
              <a:gd name="connsiteX6" fmla="*/ 0 w 402433"/>
              <a:gd name="connsiteY6" fmla="*/ 428698 h 857396"/>
              <a:gd name="connsiteX7" fmla="*/ 165296 w 402433"/>
              <a:gd name="connsiteY7" fmla="*/ 29637 h 857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2433" h="857396">
                <a:moveTo>
                  <a:pt x="201217" y="0"/>
                </a:moveTo>
                <a:lnTo>
                  <a:pt x="237137" y="29637"/>
                </a:lnTo>
                <a:cubicBezTo>
                  <a:pt x="339265" y="131766"/>
                  <a:pt x="402433" y="272855"/>
                  <a:pt x="402433" y="428698"/>
                </a:cubicBezTo>
                <a:cubicBezTo>
                  <a:pt x="402433" y="584541"/>
                  <a:pt x="339265" y="725631"/>
                  <a:pt x="237137" y="827759"/>
                </a:cubicBezTo>
                <a:lnTo>
                  <a:pt x="201217" y="857396"/>
                </a:lnTo>
                <a:lnTo>
                  <a:pt x="165296" y="827759"/>
                </a:lnTo>
                <a:cubicBezTo>
                  <a:pt x="63168" y="725631"/>
                  <a:pt x="0" y="584541"/>
                  <a:pt x="0" y="428698"/>
                </a:cubicBezTo>
                <a:cubicBezTo>
                  <a:pt x="0" y="272855"/>
                  <a:pt x="63168" y="131766"/>
                  <a:pt x="165296" y="29637"/>
                </a:cubicBezTo>
                <a:close/>
              </a:path>
            </a:pathLst>
          </a:custGeom>
          <a:pattFill prst="ltUpDiag">
            <a:fgClr>
              <a:schemeClr val="accent2">
                <a:lumMod val="50000"/>
              </a:schemeClr>
            </a:fgClr>
            <a:bgClr>
              <a:schemeClr val="accent2">
                <a:lumMod val="20000"/>
                <a:lumOff val="80000"/>
              </a:schemeClr>
            </a:bgClr>
          </a:pattFill>
          <a:ln w="28575" cap="flat" cmpd="sng" algn="ctr">
            <a:solidFill>
              <a:schemeClr val="tx1"/>
            </a:solidFill>
            <a:prstDash val="solid"/>
          </a:ln>
          <a:effectLst/>
        </p:spPr>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defTabSz="914400"/>
            <a:r>
              <a:rPr lang="en-US" sz="1100" b="1" kern="0" dirty="0">
                <a:effectLst>
                  <a:glow rad="190500">
                    <a:schemeClr val="bg2">
                      <a:alpha val="74000"/>
                    </a:schemeClr>
                  </a:glow>
                </a:effectLst>
                <a:latin typeface="Arial"/>
              </a:rPr>
              <a:t>Output</a:t>
            </a:r>
          </a:p>
        </p:txBody>
      </p:sp>
      <p:sp>
        <p:nvSpPr>
          <p:cNvPr id="26" name="Line 46"/>
          <p:cNvSpPr>
            <a:spLocks noChangeShapeType="1"/>
          </p:cNvSpPr>
          <p:nvPr/>
        </p:nvSpPr>
        <p:spPr bwMode="auto">
          <a:xfrm>
            <a:off x="7295459" y="3918157"/>
            <a:ext cx="10776" cy="65384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33" name="Rounded Rectangle 32"/>
          <p:cNvSpPr/>
          <p:nvPr/>
        </p:nvSpPr>
        <p:spPr>
          <a:xfrm>
            <a:off x="6341315" y="3826023"/>
            <a:ext cx="1947233" cy="26317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Rows with matching repid</a:t>
            </a:r>
          </a:p>
        </p:txBody>
      </p:sp>
      <p:sp>
        <p:nvSpPr>
          <p:cNvPr id="42" name="Arrow: Down 41">
            <a:extLst>
              <a:ext uri="{FF2B5EF4-FFF2-40B4-BE49-F238E27FC236}">
                <a16:creationId xmlns:a16="http://schemas.microsoft.com/office/drawing/2014/main" id="{7455F20A-1ED8-4089-93D3-006D1503C383}"/>
              </a:ext>
            </a:extLst>
          </p:cNvPr>
          <p:cNvSpPr/>
          <p:nvPr/>
        </p:nvSpPr>
        <p:spPr>
          <a:xfrm>
            <a:off x="745560" y="3147600"/>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43" name="Rounded Rectangle 149">
            <a:extLst>
              <a:ext uri="{FF2B5EF4-FFF2-40B4-BE49-F238E27FC236}">
                <a16:creationId xmlns:a16="http://schemas.microsoft.com/office/drawing/2014/main" id="{D79CFE60-867B-49C2-A21A-F6854B63F70C}"/>
              </a:ext>
            </a:extLst>
          </p:cNvPr>
          <p:cNvSpPr/>
          <p:nvPr/>
        </p:nvSpPr>
        <p:spPr>
          <a:xfrm>
            <a:off x="687359" y="3841926"/>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Output</a:t>
            </a:r>
          </a:p>
        </p:txBody>
      </p:sp>
      <p:sp>
        <p:nvSpPr>
          <p:cNvPr id="44" name="Rounded Rectangle 149">
            <a:extLst>
              <a:ext uri="{FF2B5EF4-FFF2-40B4-BE49-F238E27FC236}">
                <a16:creationId xmlns:a16="http://schemas.microsoft.com/office/drawing/2014/main" id="{29425ACA-EEC7-4F95-B382-10BFCF5713DB}"/>
              </a:ext>
            </a:extLst>
          </p:cNvPr>
          <p:cNvSpPr/>
          <p:nvPr/>
        </p:nvSpPr>
        <p:spPr>
          <a:xfrm>
            <a:off x="687359" y="1794449"/>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Query</a:t>
            </a:r>
          </a:p>
        </p:txBody>
      </p:sp>
      <p:pic>
        <p:nvPicPr>
          <p:cNvPr id="6" name="Picture 5">
            <a:extLst>
              <a:ext uri="{FF2B5EF4-FFF2-40B4-BE49-F238E27FC236}">
                <a16:creationId xmlns:a16="http://schemas.microsoft.com/office/drawing/2014/main" id="{5538B95C-30FB-4832-96AA-2F7C04201700}"/>
              </a:ext>
            </a:extLst>
          </p:cNvPr>
          <p:cNvPicPr>
            <a:picLocks noChangeAspect="1"/>
          </p:cNvPicPr>
          <p:nvPr/>
        </p:nvPicPr>
        <p:blipFill>
          <a:blip r:embed="rId2"/>
          <a:stretch>
            <a:fillRect/>
          </a:stretch>
        </p:blipFill>
        <p:spPr>
          <a:xfrm>
            <a:off x="3184371" y="4011075"/>
            <a:ext cx="1797369" cy="2084949"/>
          </a:xfrm>
          <a:prstGeom prst="rect">
            <a:avLst/>
          </a:prstGeom>
        </p:spPr>
      </p:pic>
      <p:sp>
        <p:nvSpPr>
          <p:cNvPr id="46" name="Rectangle 45">
            <a:extLst>
              <a:ext uri="{FF2B5EF4-FFF2-40B4-BE49-F238E27FC236}">
                <a16:creationId xmlns:a16="http://schemas.microsoft.com/office/drawing/2014/main" id="{6C9CA488-5463-4285-A43D-AC99FFDB7FFD}"/>
              </a:ext>
            </a:extLst>
          </p:cNvPr>
          <p:cNvSpPr/>
          <p:nvPr/>
        </p:nvSpPr>
        <p:spPr>
          <a:xfrm>
            <a:off x="6671655" y="4174558"/>
            <a:ext cx="508473" cy="276999"/>
          </a:xfrm>
          <a:prstGeom prst="rect">
            <a:avLst/>
          </a:prstGeom>
        </p:spPr>
        <p:txBody>
          <a:bodyPr wrap="none">
            <a:spAutoFit/>
          </a:bodyPr>
          <a:lstStyle/>
          <a:p>
            <a:r>
              <a:rPr lang="en-US" sz="1200" b="1" dirty="0"/>
              <a:t>Sales</a:t>
            </a:r>
            <a:endParaRPr lang="en-US" sz="1200" dirty="0"/>
          </a:p>
        </p:txBody>
      </p:sp>
      <p:sp>
        <p:nvSpPr>
          <p:cNvPr id="47" name="Rectangle 46">
            <a:extLst>
              <a:ext uri="{FF2B5EF4-FFF2-40B4-BE49-F238E27FC236}">
                <a16:creationId xmlns:a16="http://schemas.microsoft.com/office/drawing/2014/main" id="{9B64238E-2A22-45B8-BA34-707C5C73C6FD}"/>
              </a:ext>
            </a:extLst>
          </p:cNvPr>
          <p:cNvSpPr/>
          <p:nvPr/>
        </p:nvSpPr>
        <p:spPr>
          <a:xfrm>
            <a:off x="7362077" y="4174558"/>
            <a:ext cx="630044" cy="276999"/>
          </a:xfrm>
          <a:prstGeom prst="rect">
            <a:avLst/>
          </a:prstGeom>
        </p:spPr>
        <p:txBody>
          <a:bodyPr wrap="none">
            <a:spAutoFit/>
          </a:bodyPr>
          <a:lstStyle/>
          <a:p>
            <a:r>
              <a:rPr lang="en-US" sz="1200" b="1" dirty="0"/>
              <a:t>Slspers</a:t>
            </a:r>
            <a:endParaRPr lang="en-US" sz="1200" dirty="0"/>
          </a:p>
        </p:txBody>
      </p:sp>
      <p:sp>
        <p:nvSpPr>
          <p:cNvPr id="48" name="Rectangle 47">
            <a:extLst>
              <a:ext uri="{FF2B5EF4-FFF2-40B4-BE49-F238E27FC236}">
                <a16:creationId xmlns:a16="http://schemas.microsoft.com/office/drawing/2014/main" id="{89264BB9-FA40-48D8-8FE0-FB052F16939E}"/>
              </a:ext>
            </a:extLst>
          </p:cNvPr>
          <p:cNvSpPr/>
          <p:nvPr/>
        </p:nvSpPr>
        <p:spPr>
          <a:xfrm>
            <a:off x="6902506" y="5586647"/>
            <a:ext cx="805029" cy="276999"/>
          </a:xfrm>
          <a:prstGeom prst="rect">
            <a:avLst/>
          </a:prstGeom>
        </p:spPr>
        <p:txBody>
          <a:bodyPr wrap="none">
            <a:spAutoFit/>
          </a:bodyPr>
          <a:lstStyle/>
          <a:p>
            <a:r>
              <a:rPr lang="en-US" sz="1200" b="1" dirty="0"/>
              <a:t>Inner join</a:t>
            </a:r>
            <a:endParaRPr lang="en-US" sz="1200" dirty="0"/>
          </a:p>
        </p:txBody>
      </p:sp>
    </p:spTree>
    <p:extLst>
      <p:ext uri="{BB962C8B-B14F-4D97-AF65-F5344CB8AC3E}">
        <p14:creationId xmlns:p14="http://schemas.microsoft.com/office/powerpoint/2010/main" val="2084591412"/>
      </p:ext>
    </p:extLst>
  </p:cSld>
  <p:clrMapOvr>
    <a:masterClrMapping/>
  </p:clrMapOvr>
</p:sld>
</file>

<file path=ppt/theme/theme1.xml><?xml version="1.0" encoding="utf-8"?>
<a:theme xmlns:a="http://schemas.openxmlformats.org/drawingml/2006/main" name="LO Choice">
  <a:themeElements>
    <a:clrScheme name="LO">
      <a:dk1>
        <a:sysClr val="windowText" lastClr="000000"/>
      </a:dk1>
      <a:lt1>
        <a:sysClr val="window" lastClr="FFFFFF"/>
      </a:lt1>
      <a:dk2>
        <a:srgbClr val="000000"/>
      </a:dk2>
      <a:lt2>
        <a:srgbClr val="FFFFFF"/>
      </a:lt2>
      <a:accent1>
        <a:srgbClr val="009DDC"/>
      </a:accent1>
      <a:accent2>
        <a:srgbClr val="1D76BB"/>
      </a:accent2>
      <a:accent3>
        <a:srgbClr val="B2D237"/>
      </a:accent3>
      <a:accent4>
        <a:srgbClr val="1D3764"/>
      </a:accent4>
      <a:accent5>
        <a:srgbClr val="972883"/>
      </a:accent5>
      <a:accent6>
        <a:srgbClr val="5F1F5A"/>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potx" id="{1634A45C-5750-4E3F-A25C-318804E070B5}" vid="{9F6FB999-A07A-4A31-A413-C621A02B4F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LO Visuals Template 3_1</Template>
  <TotalTime>1955</TotalTime>
  <Words>780</Words>
  <Application>Microsoft Office PowerPoint</Application>
  <PresentationFormat>On-screen Show (4:3)</PresentationFormat>
  <Paragraphs>151</Paragraphs>
  <Slides>19</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ＭＳ Ｐゴシック</vt:lpstr>
      <vt:lpstr>Arial</vt:lpstr>
      <vt:lpstr>Calibri</vt:lpstr>
      <vt:lpstr>Consolas</vt:lpstr>
      <vt:lpstr>Courier New</vt:lpstr>
      <vt:lpstr>Myriad Pro</vt:lpstr>
      <vt:lpstr>LO Choice</vt:lpstr>
      <vt:lpstr>Retrieving Data from Multiple Tables</vt:lpstr>
      <vt:lpstr>The UNION Operator</vt:lpstr>
      <vt:lpstr>Activity: Combining the Results of Two Queries</vt:lpstr>
      <vt:lpstr>The EXCEPT Operator</vt:lpstr>
      <vt:lpstr>The INTERSECT Operator</vt:lpstr>
      <vt:lpstr>Activity: Comparing Results of Two Queries</vt:lpstr>
      <vt:lpstr>Joins</vt:lpstr>
      <vt:lpstr>PowerPoint Presentation</vt:lpstr>
      <vt:lpstr>Inner Joins</vt:lpstr>
      <vt:lpstr>Qualified Column Names</vt:lpstr>
      <vt:lpstr>Outer Joins</vt:lpstr>
      <vt:lpstr>The Table Alias Name</vt:lpstr>
      <vt:lpstr>Self Joins</vt:lpstr>
      <vt:lpstr>Multiple Table Joins</vt:lpstr>
      <vt:lpstr>Multiple Table Joins: Query Results</vt:lpstr>
      <vt:lpstr>Activity: Retrieving Data by Performing an Inner Join</vt:lpstr>
      <vt:lpstr>Activity: Retrieving Data by Performing an Outer Join</vt:lpstr>
      <vt:lpstr>Activity: Retrieving Data from a Single Table Using a Self Join</vt:lpstr>
      <vt:lpstr>Reflective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S. Wilson</dc:creator>
  <cp:lastModifiedBy>Tricia Murphy</cp:lastModifiedBy>
  <cp:revision>50</cp:revision>
  <dcterms:created xsi:type="dcterms:W3CDTF">2017-08-25T21:07:57Z</dcterms:created>
  <dcterms:modified xsi:type="dcterms:W3CDTF">2017-11-16T20:00:53Z</dcterms:modified>
</cp:coreProperties>
</file>